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drawings/drawing2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colors9.xml" ContentType="application/vnd.ms-office.chartcolorstyle+xml"/>
  <Override PartName="/ppt/charts/style9.xml" ContentType="application/vnd.ms-office.chart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colors12.xml" ContentType="application/vnd.ms-office.chartcolorstyle+xml"/>
  <Override PartName="/ppt/charts/style12.xml" ContentType="application/vnd.ms-office.chartstyle+xml"/>
  <Override PartName="/ppt/charts/style13.xml" ContentType="application/vnd.ms-office.chartstyle+xml"/>
  <Override PartName="/ppt/charts/colors13.xml" ContentType="application/vnd.ms-office.chartcolorstyle+xml"/>
  <Override PartName="/ppt/charts/style14.xml" ContentType="application/vnd.ms-office.chartstyle+xml"/>
  <Override PartName="/ppt/charts/colors14.xml" ContentType="application/vnd.ms-office.chartcolorstyle+xml"/>
  <Override PartName="/ppt/charts/style15.xml" ContentType="application/vnd.ms-office.chartstyle+xml"/>
  <Override PartName="/ppt/charts/colors15.xml" ContentType="application/vnd.ms-office.chartcolorstyle+xml"/>
  <Override PartName="/ppt/charts/style16.xml" ContentType="application/vnd.ms-office.chartstyle+xml"/>
  <Override PartName="/ppt/charts/colors16.xml" ContentType="application/vnd.ms-office.chartcolorstyle+xml"/>
  <Override PartName="/ppt/charts/style17.xml" ContentType="application/vnd.ms-office.chartstyle+xml"/>
  <Override PartName="/ppt/charts/colors17.xml" ContentType="application/vnd.ms-office.chartcolorstyle+xml"/>
  <Override PartName="/ppt/charts/style18.xml" ContentType="application/vnd.ms-office.chartstyle+xml"/>
  <Override PartName="/ppt/charts/colors18.xml" ContentType="application/vnd.ms-office.chartcolorstyle+xml"/>
  <Override PartName="/ppt/charts/style19.xml" ContentType="application/vnd.ms-office.chartstyle+xml"/>
  <Override PartName="/ppt/charts/colors19.xml" ContentType="application/vnd.ms-office.chartcolorstyle+xml"/>
  <Override PartName="/ppt/charts/style20.xml" ContentType="application/vnd.ms-office.chartstyle+xml"/>
  <Override PartName="/ppt/charts/colors20.xml" ContentType="application/vnd.ms-office.chartcolorstyle+xml"/>
  <Override PartName="/ppt/charts/style22.xml" ContentType="application/vnd.ms-office.chartstyle+xml"/>
  <Override PartName="/ppt/charts/colors2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81" r:id="rId5"/>
    <p:sldId id="279" r:id="rId6"/>
    <p:sldId id="261" r:id="rId7"/>
    <p:sldId id="263" r:id="rId8"/>
    <p:sldId id="264" r:id="rId9"/>
    <p:sldId id="265" r:id="rId10"/>
    <p:sldId id="275" r:id="rId11"/>
    <p:sldId id="266" r:id="rId12"/>
    <p:sldId id="268" r:id="rId13"/>
    <p:sldId id="269" r:id="rId14"/>
    <p:sldId id="272" r:id="rId15"/>
    <p:sldId id="271" r:id="rId16"/>
    <p:sldId id="270" r:id="rId17"/>
    <p:sldId id="273" r:id="rId18"/>
    <p:sldId id="278" r:id="rId19"/>
    <p:sldId id="282" r:id="rId20"/>
    <p:sldId id="283" r:id="rId21"/>
  </p:sldIdLst>
  <p:sldSz cx="12192000" cy="6858000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C5A5C2C4-CA9A-42DE-BFCA-CF9B854B97BF}">
          <p14:sldIdLst>
            <p14:sldId id="256"/>
            <p14:sldId id="258"/>
            <p14:sldId id="259"/>
            <p14:sldId id="281"/>
            <p14:sldId id="279"/>
            <p14:sldId id="261"/>
            <p14:sldId id="263"/>
            <p14:sldId id="264"/>
            <p14:sldId id="265"/>
            <p14:sldId id="275"/>
            <p14:sldId id="266"/>
            <p14:sldId id="268"/>
            <p14:sldId id="269"/>
            <p14:sldId id="272"/>
            <p14:sldId id="271"/>
            <p14:sldId id="270"/>
            <p14:sldId id="273"/>
            <p14:sldId id="278"/>
            <p14:sldId id="282"/>
            <p14:sldId id="283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A DEZEN" initials="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434" autoAdjust="0"/>
  </p:normalViewPr>
  <p:slideViewPr>
    <p:cSldViewPr snapToGrid="0">
      <p:cViewPr>
        <p:scale>
          <a:sx n="80" d="100"/>
          <a:sy n="80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ColorStyle" Target="colors12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2.xlsx"/><Relationship Id="rId4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3" Type="http://schemas.microsoft.com/office/2011/relationships/chartStyle" Target="style14.xml"/><Relationship Id="rId2" Type="http://schemas.microsoft.com/office/2011/relationships/chartColorStyle" Target="colors14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microsoft.com/office/2011/relationships/chartStyle" Target="style15.xml"/><Relationship Id="rId2" Type="http://schemas.microsoft.com/office/2011/relationships/chartColorStyle" Target="colors15.xml"/><Relationship Id="rId1" Type="http://schemas.openxmlformats.org/officeDocument/2006/relationships/oleObject" Target="Pasta1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microsoft.com/office/2011/relationships/chartStyle" Target="style16.xml"/><Relationship Id="rId2" Type="http://schemas.microsoft.com/office/2011/relationships/chartColorStyle" Target="colors16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3" Type="http://schemas.microsoft.com/office/2011/relationships/chartStyle" Target="style17.xml"/><Relationship Id="rId2" Type="http://schemas.microsoft.com/office/2011/relationships/chartColorStyle" Target="colors17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microsoft.com/office/2011/relationships/chartStyle" Target="style18.xml"/><Relationship Id="rId2" Type="http://schemas.microsoft.com/office/2011/relationships/chartColorStyle" Target="colors18.xml"/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3" Type="http://schemas.microsoft.com/office/2011/relationships/chartStyle" Target="style19.xml"/><Relationship Id="rId2" Type="http://schemas.microsoft.com/office/2011/relationships/chartColorStyle" Target="colors19.xml"/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3" Type="http://schemas.microsoft.com/office/2011/relationships/chartStyle" Target="style22.xml"/><Relationship Id="rId2" Type="http://schemas.microsoft.com/office/2011/relationships/chartColorStyle" Target="colors22.xml"/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Totalizando 7.736</a:t>
            </a:r>
            <a:r>
              <a:rPr lang="pt-BR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atendimentos (clinico</a:t>
            </a:r>
            <a:r>
              <a:rPr lang="pt-BR" b="1" baseline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geral e ginecologista</a:t>
            </a:r>
            <a:r>
              <a:rPr lang="pt-BR" b="1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5692028985507253"/>
          <c:y val="0.8402626962097636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1767564380539394E-2"/>
          <c:y val="2.6370049855929389E-2"/>
          <c:w val="0.93615514093347041"/>
          <c:h val="0.643248812204430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2112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E6-4C27-A9D5-485AAD7B2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1834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20-4CE1-BA3F-8E31B1D6C16F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Plan1!$C$2</c:f>
              <c:numCache>
                <c:formatCode>General</c:formatCode>
                <c:ptCount val="1"/>
                <c:pt idx="0">
                  <c:v>1525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20-4CE1-BA3F-8E31B1D6C16F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Plan1!$D$2</c:f>
              <c:numCache>
                <c:formatCode>General</c:formatCode>
                <c:ptCount val="1"/>
                <c:pt idx="0">
                  <c:v>2116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F20-4CE1-BA3F-8E31B1D6C16F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Plan1!$E$2</c:f>
              <c:numCache>
                <c:formatCode>General</c:formatCode>
                <c:ptCount val="1"/>
                <c:pt idx="0">
                  <c:v>1983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F20-4CE1-BA3F-8E31B1D6C16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1864192"/>
        <c:axId val="94093888"/>
      </c:barChart>
      <c:catAx>
        <c:axId val="12186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093888"/>
        <c:crosses val="autoZero"/>
        <c:auto val="1"/>
        <c:lblAlgn val="ctr"/>
        <c:lblOffset val="100"/>
        <c:noMultiLvlLbl val="0"/>
      </c:catAx>
      <c:valAx>
        <c:axId val="94093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186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516375670432504"/>
          <c:y val="0.75223115280863062"/>
          <c:w val="0.83412358781239293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9626079348777E-2"/>
          <c:y val="0.12639192818392872"/>
          <c:w val="0.94348006770892756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D5-4148-9859-98FECAEC61A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CD5-4148-9859-98FECAEC61AA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CD5-4148-9859-98FECAEC61AA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D5-4148-9859-98FECAEC61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558720"/>
        <c:axId val="142487488"/>
      </c:barChart>
      <c:catAx>
        <c:axId val="14255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487488"/>
        <c:crosses val="autoZero"/>
        <c:auto val="1"/>
        <c:lblAlgn val="ctr"/>
        <c:lblOffset val="100"/>
        <c:noMultiLvlLbl val="0"/>
      </c:catAx>
      <c:valAx>
        <c:axId val="14248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55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9E-2"/>
          <c:y val="2.1320847215389776E-2"/>
          <c:w val="0.94348006770892756"/>
          <c:h val="0.83808612431394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312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8D-4138-937D-6DC5CF573DAF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220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58D-4138-937D-6DC5CF573DAF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337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58D-4138-937D-6DC5CF573DAF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285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58D-4138-937D-6DC5CF573D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654976"/>
        <c:axId val="142489792"/>
      </c:barChart>
      <c:catAx>
        <c:axId val="14265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489792"/>
        <c:crosses val="autoZero"/>
        <c:auto val="1"/>
        <c:lblAlgn val="ctr"/>
        <c:lblOffset val="100"/>
        <c:noMultiLvlLbl val="0"/>
      </c:catAx>
      <c:valAx>
        <c:axId val="142489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65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893957548784664"/>
          <c:y val="0.91723003382542534"/>
          <c:w val="0.74197592148807512"/>
          <c:h val="6.4004058558497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95005515614898E-2"/>
          <c:y val="0.10552293876367551"/>
          <c:w val="0.95080499448438538"/>
          <c:h val="0.73568427961406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7-48CD-B11B-9AB0AE0F673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77-48CD-B11B-9AB0AE0F6737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77-48CD-B11B-9AB0AE0F6737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77-48CD-B11B-9AB0AE0F67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880768"/>
        <c:axId val="142836288"/>
      </c:barChart>
      <c:catAx>
        <c:axId val="14288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836288"/>
        <c:crosses val="autoZero"/>
        <c:auto val="1"/>
        <c:lblAlgn val="ctr"/>
        <c:lblOffset val="100"/>
        <c:noMultiLvlLbl val="0"/>
      </c:catAx>
      <c:valAx>
        <c:axId val="142836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880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37673551675446E-4"/>
          <c:y val="0"/>
          <c:w val="0.94348006770892756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224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19-4A1F-B046-E513A6DDD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72-48F2-B74B-C8D41B45752A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348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19-4A1F-B046-E513A6DDD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72-48F2-B74B-C8D41B45752A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562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19-4A1F-B046-E513A6DDD3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72-48F2-B74B-C8D41B45752A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136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572-48F2-B74B-C8D41B4575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887936"/>
        <c:axId val="142838592"/>
      </c:barChart>
      <c:catAx>
        <c:axId val="14288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838592"/>
        <c:crosses val="autoZero"/>
        <c:auto val="1"/>
        <c:lblAlgn val="ctr"/>
        <c:lblOffset val="100"/>
        <c:noMultiLvlLbl val="0"/>
      </c:catAx>
      <c:valAx>
        <c:axId val="1428385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887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6683498801780191E-2"/>
          <c:y val="0.92276122884501277"/>
          <c:w val="0.72933831640610158"/>
          <c:h val="6.84828436678557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19932291072307E-2"/>
          <c:y val="2.1320798338350176E-2"/>
          <c:w val="0.94348006770892756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FB-492B-94CD-8400EFAB69DB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FB-492B-94CD-8400EFAB69DB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DFB-492B-94CD-8400EFAB69DB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DFB-492B-94CD-8400EFAB69D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986240"/>
        <c:axId val="142840896"/>
      </c:barChart>
      <c:catAx>
        <c:axId val="14298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840896"/>
        <c:crosses val="autoZero"/>
        <c:auto val="1"/>
        <c:lblAlgn val="ctr"/>
        <c:lblOffset val="100"/>
        <c:noMultiLvlLbl val="0"/>
      </c:catAx>
      <c:valAx>
        <c:axId val="1428408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9862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2038276465441819"/>
          <c:y val="0.92276122884501277"/>
          <c:w val="0.80271263646392044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5E-2"/>
          <c:y val="0.10825245016590303"/>
          <c:w val="0.98671497584541057"/>
          <c:h val="0.824040099849747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Planilha1!$A$1:$D$1</c:f>
              <c:numCache>
                <c:formatCode>General</c:formatCode>
                <c:ptCount val="4"/>
              </c:numCache>
            </c:numRef>
          </c:cat>
          <c:val>
            <c:numRef>
              <c:f>Planilha1!$A$2:$D$2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88-44C4-8FF5-5B7C2679F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983680"/>
        <c:axId val="142843200"/>
      </c:barChart>
      <c:catAx>
        <c:axId val="14298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843200"/>
        <c:crosses val="autoZero"/>
        <c:auto val="1"/>
        <c:lblAlgn val="ctr"/>
        <c:lblOffset val="100"/>
        <c:noMultiLvlLbl val="0"/>
      </c:catAx>
      <c:valAx>
        <c:axId val="1428432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98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9477025598097285E-2"/>
          <c:w val="1"/>
          <c:h val="0.9159900921399711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169608809465871E-3"/>
                  <c:y val="-0.37943273005884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E5-4DAF-BA30-BFDDB755527F}"/>
                </c:ext>
              </c:extLst>
            </c:dLbl>
            <c:dLbl>
              <c:idx val="1"/>
              <c:layout>
                <c:manualLayout>
                  <c:x val="-1.6238161982129778E-2"/>
                  <c:y val="-0.44680863539639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E5-4DAF-BA30-BFDDB755527F}"/>
                </c:ext>
              </c:extLst>
            </c:dLbl>
            <c:dLbl>
              <c:idx val="2"/>
              <c:layout>
                <c:manualLayout>
                  <c:x val="-2.8867843523786282E-2"/>
                  <c:y val="-0.25531922022650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E5-4DAF-BA30-BFDDB755527F}"/>
                </c:ext>
              </c:extLst>
            </c:dLbl>
            <c:dLbl>
              <c:idx val="3"/>
              <c:layout>
                <c:manualLayout>
                  <c:x val="-4.330176528567941E-2"/>
                  <c:y val="-0.258865320507433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E5-4DAF-BA30-BFDDB75552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Planilha1!$B$2:$E$2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</c:strCache>
            </c:strRef>
          </c:cat>
          <c:val>
            <c:numRef>
              <c:f>Planilha1!$B$3:$E$3</c:f>
              <c:numCache>
                <c:formatCode>General</c:formatCode>
                <c:ptCount val="4"/>
                <c:pt idx="0">
                  <c:v>49</c:v>
                </c:pt>
                <c:pt idx="1">
                  <c:v>94</c:v>
                </c:pt>
                <c:pt idx="2">
                  <c:v>4</c:v>
                </c:pt>
                <c:pt idx="3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E5-4DAF-BA30-BFDDB755527F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Planilha1!$B$2:$E$2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</c:strCache>
            </c:strRef>
          </c:cat>
          <c:val>
            <c:numRef>
              <c:f>Planilha1!$B$5:$E$5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2E5-4DAF-BA30-BFDDB75552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2986752"/>
        <c:axId val="143418496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Planilha1!$B$2:$E$2</c15:sqref>
                        </c15:formulaRef>
                      </c:ext>
                    </c:extLst>
                    <c:strCache>
                      <c:ptCount val="4"/>
                      <c:pt idx="0">
                        <c:v>JANEIRO</c:v>
                      </c:pt>
                      <c:pt idx="1">
                        <c:v>FEVEREIRO</c:v>
                      </c:pt>
                      <c:pt idx="2">
                        <c:v>MARÇO </c:v>
                      </c:pt>
                      <c:pt idx="3">
                        <c:v>ABRIL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Planilha1!$B$4:$E$4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22E5-4DAF-BA30-BFDDB755527F}"/>
                  </c:ext>
                </c:extLst>
              </c15:ser>
            </c15:filteredBarSeries>
          </c:ext>
        </c:extLst>
      </c:barChart>
      <c:catAx>
        <c:axId val="14298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18496"/>
        <c:crosses val="autoZero"/>
        <c:auto val="1"/>
        <c:lblAlgn val="ctr"/>
        <c:lblOffset val="100"/>
        <c:noMultiLvlLbl val="0"/>
      </c:catAx>
      <c:valAx>
        <c:axId val="143418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98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95005515614898E-2"/>
          <c:y val="2.1320798338350176E-2"/>
          <c:w val="0.95080499448438538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3C-4EBF-9F6D-757A439EA660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B3C-4EBF-9F6D-757A439EA660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B3C-4EBF-9F6D-757A439EA660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B3C-4EBF-9F6D-757A439EA6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201792"/>
        <c:axId val="143420800"/>
      </c:barChart>
      <c:catAx>
        <c:axId val="14320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20800"/>
        <c:crosses val="autoZero"/>
        <c:auto val="1"/>
        <c:lblAlgn val="ctr"/>
        <c:lblOffset val="100"/>
        <c:noMultiLvlLbl val="0"/>
      </c:catAx>
      <c:valAx>
        <c:axId val="1434208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3201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974751797329681"/>
          <c:y val="0.92276122884501277"/>
          <c:w val="0.80934554376355128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71334018030361E-2"/>
          <c:y val="2.1320798338350176E-2"/>
          <c:w val="0.95080499448438538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46-453D-A111-07A0ADC5110F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46-453D-A111-07A0ADC5110F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646-453D-A111-07A0ADC5110F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646-453D-A111-07A0ADC511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200768"/>
        <c:axId val="143423104"/>
      </c:barChart>
      <c:catAx>
        <c:axId val="14320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423104"/>
        <c:crosses val="autoZero"/>
        <c:auto val="1"/>
        <c:lblAlgn val="ctr"/>
        <c:lblOffset val="100"/>
        <c:noMultiLvlLbl val="0"/>
      </c:catAx>
      <c:valAx>
        <c:axId val="143423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32007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022668226254327"/>
          <c:y val="0.91108665886217066"/>
          <c:w val="0.73991070409677062"/>
          <c:h val="7.14014861635662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393705108635553"/>
          <c:w val="0.97342995169082136"/>
          <c:h val="0.84951295440620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20-4AFD-A3D3-0593E307C4B4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20-4AFD-A3D3-0593E307C4B4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F20-4AFD-A3D3-0593E307C4B4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20-4AFD-A3D3-0593E307C4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3280640"/>
        <c:axId val="143695872"/>
      </c:barChart>
      <c:catAx>
        <c:axId val="14328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695872"/>
        <c:crosses val="autoZero"/>
        <c:auto val="1"/>
        <c:lblAlgn val="ctr"/>
        <c:lblOffset val="100"/>
        <c:noMultiLvlLbl val="0"/>
      </c:catAx>
      <c:valAx>
        <c:axId val="14369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32806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2692970443911902"/>
          <c:y val="0.92276122884501277"/>
          <c:w val="0.76063334474495026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342995169082136"/>
          <c:h val="0.849512954406207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1C-4868-919C-82A2B86B6A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248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5C-4FB0-9198-08EC8FC862D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322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C5C-4FB0-9198-08EC8FC862D2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371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C5C-4FB0-9198-08EC8FC862D2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446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C5C-4FB0-9198-08EC8FC862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280704"/>
        <c:axId val="94096192"/>
      </c:barChart>
      <c:catAx>
        <c:axId val="4628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096192"/>
        <c:crosses val="autoZero"/>
        <c:auto val="1"/>
        <c:lblAlgn val="ctr"/>
        <c:lblOffset val="100"/>
        <c:noMultiLvlLbl val="0"/>
      </c:catAx>
      <c:valAx>
        <c:axId val="940961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46280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434915744227621E-2"/>
          <c:y val="0.92276122884501277"/>
          <c:w val="0.85626060329415354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7342995169082136"/>
          <c:h val="0.80687131334576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AEA-4A93-9F73-7BD5F5E6E651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Plan1!$C$2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AEA-4A93-9F73-7BD5F5E6E651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Plan1!$D$2</c:f>
              <c:numCache>
                <c:formatCode>General</c:formatCode>
                <c:ptCount val="1"/>
                <c:pt idx="0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AEA-4A93-9F73-7BD5F5E6E651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Categoria 1</c:v>
                </c:pt>
              </c:strCache>
            </c:strRef>
          </c:cat>
          <c:val>
            <c:numRef>
              <c:f>Plan1!$E$2</c:f>
              <c:numCache>
                <c:formatCode>General</c:formatCode>
                <c:ptCount val="1"/>
                <c:pt idx="0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AEA-4A93-9F73-7BD5F5E6E6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123776"/>
        <c:axId val="143698176"/>
      </c:barChart>
      <c:catAx>
        <c:axId val="138123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43698176"/>
        <c:crosses val="autoZero"/>
        <c:auto val="1"/>
        <c:lblAlgn val="ctr"/>
        <c:lblOffset val="100"/>
        <c:noMultiLvlLbl val="0"/>
      </c:catAx>
      <c:valAx>
        <c:axId val="143698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3812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59049412301723"/>
          <c:y val="0.92276121109442921"/>
          <c:w val="0.76768848187454841"/>
          <c:h val="5.9726929906830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846114344402609E-2"/>
          <c:y val="2.1320798338350176E-2"/>
          <c:w val="0.92883021415801292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Planilha1!$B$2</c:f>
              <c:numCache>
                <c:formatCode>General</c:formatCode>
                <c:ptCount val="1"/>
                <c:pt idx="0">
                  <c:v>33454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90-4F00-84B4-DA2D34A30703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Planilha1!$C$2</c:f>
              <c:numCache>
                <c:formatCode>General</c:formatCode>
                <c:ptCount val="1"/>
                <c:pt idx="0">
                  <c:v>20148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A90-4F00-84B4-DA2D34A30703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Planilha1!$D$2</c:f>
              <c:numCache>
                <c:formatCode>General</c:formatCode>
                <c:ptCount val="1"/>
                <c:pt idx="0">
                  <c:v>31992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A90-4F00-84B4-DA2D34A30703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Planilha1!$E$2</c:f>
              <c:numCache>
                <c:formatCode>General</c:formatCode>
                <c:ptCount val="1"/>
                <c:pt idx="0">
                  <c:v>29230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A90-4F00-84B4-DA2D34A30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3202304"/>
        <c:axId val="143700480"/>
      </c:barChart>
      <c:catAx>
        <c:axId val="1432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3700480"/>
        <c:crosses val="autoZero"/>
        <c:auto val="1"/>
        <c:lblAlgn val="ctr"/>
        <c:lblOffset val="100"/>
        <c:noMultiLvlLbl val="0"/>
      </c:catAx>
      <c:valAx>
        <c:axId val="143700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320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608324774620567"/>
          <c:y val="0.92276122884501277"/>
          <c:w val="0.78218123549773666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559834911940375E-2"/>
          <c:y val="0.12852253720579737"/>
          <c:w val="0.93615514093347041"/>
          <c:h val="0.751314882916473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Planilha1!$B$2</c:f>
              <c:numCache>
                <c:formatCode>#,##0</c:formatCode>
                <c:ptCount val="1"/>
                <c:pt idx="0">
                  <c:v>1572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F3-4F7F-9241-FD60A399A40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Planilha1!$C$2</c:f>
              <c:numCache>
                <c:formatCode>#,##0</c:formatCode>
                <c:ptCount val="1"/>
                <c:pt idx="0">
                  <c:v>1168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9F3-4F7F-9241-FD60A399A40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Planilha1!$D$2</c:f>
              <c:numCache>
                <c:formatCode>#,##0</c:formatCode>
                <c:ptCount val="1"/>
                <c:pt idx="0">
                  <c:v>2000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9F3-4F7F-9241-FD60A399A40B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</c:f>
              <c:numCache>
                <c:formatCode>General</c:formatCode>
                <c:ptCount val="1"/>
              </c:numCache>
            </c:numRef>
          </c:cat>
          <c:val>
            <c:numRef>
              <c:f>Planilha1!$E$2</c:f>
              <c:numCache>
                <c:formatCode>#,##0</c:formatCode>
                <c:ptCount val="1"/>
                <c:pt idx="0">
                  <c:v>1480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9F3-4F7F-9241-FD60A399A4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292992"/>
        <c:axId val="94098496"/>
      </c:barChart>
      <c:catAx>
        <c:axId val="4629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098496"/>
        <c:crosses val="autoZero"/>
        <c:auto val="1"/>
        <c:lblAlgn val="ctr"/>
        <c:lblOffset val="100"/>
        <c:noMultiLvlLbl val="0"/>
      </c:catAx>
      <c:valAx>
        <c:axId val="9409849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46292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95281296359691"/>
          <c:y val="0.92276122884501277"/>
          <c:w val="0.74232616303396848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Planilha1!$B$2:$E$2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</c:strCache>
            </c:strRef>
          </c:cat>
          <c:val>
            <c:numRef>
              <c:f>Planilha1!$B$5:$E$5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71D-4387-9A6C-C757D07FC8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294528"/>
        <c:axId val="9410080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0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Planilha1!$B$2:$E$2</c15:sqref>
                        </c15:formulaRef>
                      </c:ext>
                    </c:extLst>
                    <c:strCache>
                      <c:ptCount val="4"/>
                      <c:pt idx="0">
                        <c:v>JANEIRO</c:v>
                      </c:pt>
                      <c:pt idx="1">
                        <c:v>FEVEREIRO</c:v>
                      </c:pt>
                      <c:pt idx="2">
                        <c:v>MARÇO </c:v>
                      </c:pt>
                      <c:pt idx="3">
                        <c:v>ABRIL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Planilha1!$B$4:$E$4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171D-4387-9A6C-C757D07FC8CB}"/>
                  </c:ext>
                </c:extLst>
              </c15:ser>
            </c15:filteredBarSeries>
          </c:ext>
        </c:extLst>
      </c:barChart>
      <c:catAx>
        <c:axId val="46294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4100800"/>
        <c:crosses val="autoZero"/>
        <c:auto val="1"/>
        <c:lblAlgn val="ctr"/>
        <c:lblOffset val="100"/>
        <c:noMultiLvlLbl val="0"/>
      </c:catAx>
      <c:valAx>
        <c:axId val="94100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4629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1.5930925317173543E-2"/>
          <c:w val="1"/>
          <c:h val="0.91599009213997118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169608809465871E-3"/>
                  <c:y val="-0.37943273005884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306-4DD1-9340-F2DD40FC2930}"/>
                </c:ext>
              </c:extLst>
            </c:dLbl>
            <c:dLbl>
              <c:idx val="1"/>
              <c:layout>
                <c:manualLayout>
                  <c:x val="-1.6238161982129778E-2"/>
                  <c:y val="-0.44680863539639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06-4DD1-9340-F2DD40FC2930}"/>
                </c:ext>
              </c:extLst>
            </c:dLbl>
            <c:dLbl>
              <c:idx val="2"/>
              <c:layout>
                <c:manualLayout>
                  <c:x val="-2.3490901477739284E-2"/>
                  <c:y val="-0.2553192708538802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226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306-4DD1-9340-F2DD40FC2930}"/>
                </c:ext>
              </c:extLst>
            </c:dLbl>
            <c:dLbl>
              <c:idx val="3"/>
              <c:layout>
                <c:manualLayout>
                  <c:x val="-4.330176528567941E-2"/>
                  <c:y val="-0.2588653205074330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06-4DD1-9340-F2DD40FC29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Planilha1!$B$2:$E$2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</c:strCache>
            </c:strRef>
          </c:cat>
          <c:val>
            <c:numRef>
              <c:f>Planilha1!$B$3:$E$3</c:f>
              <c:numCache>
                <c:formatCode>General</c:formatCode>
                <c:ptCount val="4"/>
                <c:pt idx="0">
                  <c:v>168</c:v>
                </c:pt>
                <c:pt idx="1">
                  <c:v>218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306-4DD1-9340-F2DD40FC2930}"/>
            </c:ext>
          </c:extLst>
        </c:ser>
        <c:ser>
          <c:idx val="2"/>
          <c:order val="1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Planilha1!$B$2:$E$2</c:f>
              <c:strCache>
                <c:ptCount val="4"/>
                <c:pt idx="0">
                  <c:v>JANEIRO</c:v>
                </c:pt>
                <c:pt idx="1">
                  <c:v>FEVEREIRO</c:v>
                </c:pt>
                <c:pt idx="2">
                  <c:v>MARÇO </c:v>
                </c:pt>
                <c:pt idx="3">
                  <c:v>ABRIL </c:v>
                </c:pt>
              </c:strCache>
            </c:strRef>
          </c:cat>
          <c:val>
            <c:numRef>
              <c:f>Planilha1!$B$5:$E$5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306-4DD1-9340-F2DD40FC29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2716672"/>
        <c:axId val="12227494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Planilha1!$B$2:$E$2</c15:sqref>
                        </c15:formulaRef>
                      </c:ext>
                    </c:extLst>
                    <c:strCache>
                      <c:ptCount val="4"/>
                      <c:pt idx="0">
                        <c:v>JANEIRO</c:v>
                      </c:pt>
                      <c:pt idx="1">
                        <c:v>FEVEREIRO</c:v>
                      </c:pt>
                      <c:pt idx="2">
                        <c:v>MARÇO </c:v>
                      </c:pt>
                      <c:pt idx="3">
                        <c:v>ABRIL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Planilha1!$B$4:$E$4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D306-4DD1-9340-F2DD40FC2930}"/>
                  </c:ext>
                </c:extLst>
              </c15:ser>
            </c15:filteredBarSeries>
          </c:ext>
        </c:extLst>
      </c:barChart>
      <c:catAx>
        <c:axId val="122716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274944"/>
        <c:crosses val="autoZero"/>
        <c:auto val="1"/>
        <c:lblAlgn val="ctr"/>
        <c:lblOffset val="100"/>
        <c:noMultiLvlLbl val="0"/>
      </c:catAx>
      <c:valAx>
        <c:axId val="122274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271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156358172619709E-2"/>
          <c:y val="2.4239440834060696E-2"/>
          <c:w val="0.95080499448438538"/>
          <c:h val="0.803062414365420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DA-4290-AE9B-E8F09E6CC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Plan1!$A$2:$A$3</c:f>
              <c:numCache>
                <c:formatCode>General</c:formatCode>
                <c:ptCount val="2"/>
              </c:numCache>
            </c:numRef>
          </c:cat>
          <c:val>
            <c:numRef>
              <c:f>Plan1!$B$2:$B$3</c:f>
              <c:numCache>
                <c:formatCode>General</c:formatCode>
                <c:ptCount val="2"/>
                <c:pt idx="0">
                  <c:v>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81-486A-851B-7E9CE0E61184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DA-4290-AE9B-E8F09E6CC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Plan1!$A$2:$A$3</c:f>
              <c:numCache>
                <c:formatCode>General</c:formatCode>
                <c:ptCount val="2"/>
              </c:numCache>
            </c:numRef>
          </c:cat>
          <c:val>
            <c:numRef>
              <c:f>Plan1!$C$2:$C$3</c:f>
              <c:numCache>
                <c:formatCode>General</c:formatCode>
                <c:ptCount val="2"/>
                <c:pt idx="0">
                  <c:v>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281-486A-851B-7E9CE0E61184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DA-4290-AE9B-E8F09E6CC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Plan1!$A$2:$A$3</c:f>
              <c:numCache>
                <c:formatCode>General</c:formatCode>
                <c:ptCount val="2"/>
              </c:numCache>
            </c:numRef>
          </c:cat>
          <c:val>
            <c:numRef>
              <c:f>Plan1!$D$2:$D$3</c:f>
              <c:numCache>
                <c:formatCode>General</c:formatCode>
                <c:ptCount val="2"/>
                <c:pt idx="0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281-486A-851B-7E9CE0E61184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BDA-4290-AE9B-E8F09E6CCE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Plan1!$A$2:$A$3</c:f>
              <c:numCache>
                <c:formatCode>General</c:formatCode>
                <c:ptCount val="2"/>
              </c:numCache>
            </c:numRef>
          </c:cat>
          <c:val>
            <c:numRef>
              <c:f>Plan1!$E$2:$E$3</c:f>
              <c:numCache>
                <c:formatCode>General</c:formatCode>
                <c:ptCount val="2"/>
                <c:pt idx="0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281-486A-851B-7E9CE0E611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overlap val="-50"/>
        <c:axId val="122380800"/>
        <c:axId val="122277248"/>
      </c:barChart>
      <c:catAx>
        <c:axId val="122380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2277248"/>
        <c:crosses val="autoZero"/>
        <c:auto val="1"/>
        <c:lblAlgn val="ctr"/>
        <c:lblOffset val="100"/>
        <c:noMultiLvlLbl val="0"/>
      </c:catAx>
      <c:valAx>
        <c:axId val="122277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238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387595572292596E-2"/>
          <c:y val="0.92276122884501277"/>
          <c:w val="0.48417649348715436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66309102666521E-2"/>
          <c:y val="0"/>
          <c:w val="0.93615514093347041"/>
          <c:h val="0.8457040110421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JANEIRO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58-48F3-BA1F-FD8A5835D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439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97-42F3-8FE9-5CD25DF44D3B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FEVEREIRO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190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58-48F3-BA1F-FD8A5835D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190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397-42F3-8FE9-5CD25DF44D3B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MARÇO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58-48F3-BA1F-FD8A5835D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892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397-42F3-8FE9-5CD25DF44D3B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ABRIL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58-48F3-BA1F-FD8A5835D3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187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4EB-4060-8E9A-5AA5A99E5A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716160"/>
        <c:axId val="122279552"/>
      </c:barChart>
      <c:catAx>
        <c:axId val="12271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279552"/>
        <c:crosses val="autoZero"/>
        <c:auto val="1"/>
        <c:lblAlgn val="ctr"/>
        <c:lblOffset val="100"/>
        <c:noMultiLvlLbl val="0"/>
      </c:catAx>
      <c:valAx>
        <c:axId val="122279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2271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32962455779988"/>
          <c:y val="0.92276122884501277"/>
          <c:w val="0.79898351021339731"/>
          <c:h val="5.97269161807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21233745214529E-2"/>
          <c:y val="6.3099625639605403E-2"/>
          <c:w val="0.93120962619165271"/>
          <c:h val="0.77548123230309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SETEMBRO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#,##0</c:formatCode>
                <c:ptCount val="1"/>
                <c:pt idx="0">
                  <c:v>2115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7E-4028-BC54-2A26ACC985D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OUTUBRO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#,##0</c:formatCode>
                <c:ptCount val="1"/>
                <c:pt idx="0">
                  <c:v>2409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7E-4028-BC54-2A26ACC985D7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NOVEMBRO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#,##0</c:formatCode>
                <c:ptCount val="1"/>
                <c:pt idx="0">
                  <c:v>2633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27E-4028-BC54-2A26ACC985D7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DEZEMBRO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#,##0</c:formatCode>
                <c:ptCount val="1"/>
                <c:pt idx="0">
                  <c:v>1731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27E-4028-BC54-2A26ACC985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2719744"/>
        <c:axId val="142483456"/>
      </c:barChart>
      <c:catAx>
        <c:axId val="12271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483456"/>
        <c:crosses val="autoZero"/>
        <c:auto val="0"/>
        <c:lblAlgn val="ctr"/>
        <c:lblOffset val="100"/>
        <c:noMultiLvlLbl val="0"/>
      </c:catAx>
      <c:valAx>
        <c:axId val="14248345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one"/>
        <c:crossAx val="12271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58096542280049E-2"/>
          <c:y val="2.1320847215389776E-2"/>
          <c:w val="0.94348006770892756"/>
          <c:h val="0.83808612431394658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2654464"/>
        <c:axId val="142485184"/>
      </c:barChart>
      <c:catAx>
        <c:axId val="1426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2485184"/>
        <c:crosses val="autoZero"/>
        <c:auto val="1"/>
        <c:lblAlgn val="ctr"/>
        <c:lblOffset val="100"/>
        <c:noMultiLvlLbl val="0"/>
      </c:catAx>
      <c:valAx>
        <c:axId val="142485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265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550962379702537"/>
          <c:y val="0.92661298763346378"/>
          <c:w val="0.74197592148807512"/>
          <c:h val="6.4004058558497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</cdr:x>
      <cdr:y>0.81722</cdr:y>
    </cdr:from>
    <cdr:to>
      <cdr:x>0.48896</cdr:x>
      <cdr:y>1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="" xmlns:a16="http://schemas.microsoft.com/office/drawing/2014/main" id="{99892138-2C70-4EC5-9C84-67BFD029CCB7}"/>
            </a:ext>
          </a:extLst>
        </cdr:cNvPr>
        <cdr:cNvSpPr txBox="1"/>
      </cdr:nvSpPr>
      <cdr:spPr>
        <a:xfrm xmlns:a="http://schemas.openxmlformats.org/drawingml/2006/main">
          <a:off x="4227286" y="46671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0.22893</cdr:x>
      <cdr:y>0.81722</cdr:y>
    </cdr:from>
    <cdr:to>
      <cdr:x>0.31588</cdr:x>
      <cdr:y>1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="" xmlns:a16="http://schemas.microsoft.com/office/drawing/2014/main" id="{C83EB465-8903-4CD1-AA0F-DA129894EBB7}"/>
            </a:ext>
          </a:extLst>
        </cdr:cNvPr>
        <cdr:cNvSpPr txBox="1"/>
      </cdr:nvSpPr>
      <cdr:spPr>
        <a:xfrm xmlns:a="http://schemas.openxmlformats.org/drawingml/2006/main">
          <a:off x="2407301" y="48013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/>
            <a:t>                        JANEIRO	</a:t>
          </a:r>
          <a:r>
            <a:rPr lang="pt-BR" dirty="0"/>
            <a:t>                     </a:t>
          </a:r>
          <a:r>
            <a:rPr lang="pt-BR" sz="1100" dirty="0"/>
            <a:t>FEVEREIRO	                     MARÇO 	                    ABRIL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0.206</cdr:x>
      <cdr:y>0.87757</cdr:y>
    </cdr:from>
    <cdr:to>
      <cdr:x>0.32333</cdr:x>
      <cdr:y>1</cdr:y>
    </cdr:to>
    <cdr:sp macro="" textlink="">
      <cdr:nvSpPr>
        <cdr:cNvPr id="2" name="CaixaDeTexto 1">
          <a:extLst xmlns:a="http://schemas.openxmlformats.org/drawingml/2006/main">
            <a:ext uri="{FF2B5EF4-FFF2-40B4-BE49-F238E27FC236}">
              <a16:creationId xmlns="" xmlns:a16="http://schemas.microsoft.com/office/drawing/2014/main" id="{3B7644B2-E1BA-4066-A549-98135E67595E}"/>
            </a:ext>
          </a:extLst>
        </cdr:cNvPr>
        <cdr:cNvSpPr txBox="1"/>
      </cdr:nvSpPr>
      <cdr:spPr>
        <a:xfrm xmlns:a="http://schemas.openxmlformats.org/drawingml/2006/main">
          <a:off x="2166257" y="3849461"/>
          <a:ext cx="1233714" cy="537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0.16874</cdr:x>
      <cdr:y>0.79154</cdr:y>
    </cdr:from>
    <cdr:to>
      <cdr:x>0.37302</cdr:x>
      <cdr:y>1</cdr:y>
    </cdr:to>
    <cdr:sp macro="" textlink="">
      <cdr:nvSpPr>
        <cdr:cNvPr id="3" name="CaixaDeTexto 2">
          <a:extLst xmlns:a="http://schemas.openxmlformats.org/drawingml/2006/main">
            <a:ext uri="{FF2B5EF4-FFF2-40B4-BE49-F238E27FC236}">
              <a16:creationId xmlns="" xmlns:a16="http://schemas.microsoft.com/office/drawing/2014/main" id="{C1E01C9C-D323-41B1-ADD7-B4286CFC0830}"/>
            </a:ext>
          </a:extLst>
        </cdr:cNvPr>
        <cdr:cNvSpPr txBox="1"/>
      </cdr:nvSpPr>
      <cdr:spPr>
        <a:xfrm xmlns:a="http://schemas.openxmlformats.org/drawingml/2006/main">
          <a:off x="1774371" y="3472089"/>
          <a:ext cx="214811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  <a:p xmlns:a="http://schemas.openxmlformats.org/drawingml/2006/main">
          <a:endParaRPr lang="pt-BR" dirty="0"/>
        </a:p>
        <a:p xmlns:a="http://schemas.openxmlformats.org/drawingml/2006/main">
          <a:endParaRPr lang="pt-BR" sz="1100" dirty="0"/>
        </a:p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0.19358</cdr:x>
      <cdr:y>0.8875</cdr:y>
    </cdr:from>
    <cdr:to>
      <cdr:x>0.28054</cdr:x>
      <cdr:y>1</cdr:y>
    </cdr:to>
    <cdr:sp macro="" textlink="">
      <cdr:nvSpPr>
        <cdr:cNvPr id="4" name="CaixaDeTexto 3">
          <a:extLst xmlns:a="http://schemas.openxmlformats.org/drawingml/2006/main">
            <a:ext uri="{FF2B5EF4-FFF2-40B4-BE49-F238E27FC236}">
              <a16:creationId xmlns="" xmlns:a16="http://schemas.microsoft.com/office/drawing/2014/main" id="{9B41054A-4D98-456E-B751-56CABF0BD022}"/>
            </a:ext>
          </a:extLst>
        </cdr:cNvPr>
        <cdr:cNvSpPr txBox="1"/>
      </cdr:nvSpPr>
      <cdr:spPr>
        <a:xfrm xmlns:a="http://schemas.openxmlformats.org/drawingml/2006/main">
          <a:off x="2035629" y="3893005"/>
          <a:ext cx="914400" cy="493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/>
            <a:t>       JANEIRO		      FEVEREIRO                                         MARÇO                                             ABRIL 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34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F3B59465-4BCE-4272-BF1A-3CB46E99362E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37" tIns="45719" rIns="91437" bIns="4571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377318"/>
            <a:ext cx="2945659" cy="49534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5347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6DE44C57-2141-4E83-9BED-075B2509B1B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93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44C57-2141-4E83-9BED-075B2509B1B4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90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6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17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8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4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00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47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96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63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9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91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99A-1392-44CF-AA4F-46CCDF9F89B9}" type="datetimeFigureOut">
              <a:rPr lang="pt-BR" smtClean="0"/>
              <a:pPr/>
              <a:t>30/05/2023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48CE-9E6B-4FF8-B78F-4FC0B2FF0C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83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655" y="1021185"/>
            <a:ext cx="9429345" cy="5161705"/>
          </a:xfrm>
        </p:spPr>
        <p:txBody>
          <a:bodyPr>
            <a:normAutofit/>
          </a:bodyPr>
          <a:lstStyle/>
          <a:p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914400"/>
            <a:ext cx="9144000" cy="5161705"/>
          </a:xfrm>
        </p:spPr>
        <p:txBody>
          <a:bodyPr/>
          <a:lstStyle/>
          <a:p>
            <a:endParaRPr lang="pt-BR" dirty="0"/>
          </a:p>
          <a:p>
            <a:endParaRPr lang="pt-BR" sz="4400" b="1" dirty="0">
              <a:solidFill>
                <a:schemeClr val="accent6">
                  <a:lumMod val="75000"/>
                </a:schemeClr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  <a:p>
            <a:r>
              <a:rPr lang="pt-BR" sz="44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RELATÓRIO QUADRIMESTRAL DE GESTÃO</a:t>
            </a:r>
            <a:br>
              <a:rPr lang="pt-BR" sz="44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</a:br>
            <a:r>
              <a:rPr lang="pt-BR" sz="4800" b="1" dirty="0">
                <a:solidFill>
                  <a:srgbClr val="002060"/>
                </a:solidFill>
                <a:latin typeface="Century" panose="02040604050505020304" pitchFamily="18" charset="0"/>
                <a:cs typeface="Arial" panose="020B0604020202020204" pitchFamily="34" charset="0"/>
              </a:rPr>
              <a:t>1º Quadrimestre 2023</a:t>
            </a:r>
            <a:endParaRPr lang="pt-BR" sz="4800" dirty="0">
              <a:solidFill>
                <a:srgbClr val="002060"/>
              </a:solidFill>
            </a:endParaRPr>
          </a:p>
          <a:p>
            <a:endParaRPr lang="pt-BR" dirty="0">
              <a:solidFill>
                <a:srgbClr val="002060"/>
              </a:solidFill>
            </a:endParaRPr>
          </a:p>
          <a:p>
            <a:r>
              <a:rPr lang="pt-BR" b="1" dirty="0">
                <a:solidFill>
                  <a:srgbClr val="002060"/>
                </a:solidFill>
              </a:rPr>
              <a:t>Secretaria Municipal de Saúde </a:t>
            </a:r>
          </a:p>
          <a:p>
            <a:r>
              <a:rPr lang="pt-BR" b="1" dirty="0">
                <a:solidFill>
                  <a:srgbClr val="002060"/>
                </a:solidFill>
              </a:rPr>
              <a:t>Águas de Chapecó – SC </a:t>
            </a:r>
          </a:p>
          <a:p>
            <a:r>
              <a:rPr lang="pt-BR" b="1" dirty="0">
                <a:solidFill>
                  <a:srgbClr val="002060"/>
                </a:solidFill>
              </a:rPr>
              <a:t>janeiro/abril 2023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18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145" y="294468"/>
            <a:ext cx="10515600" cy="1038386"/>
          </a:xfrm>
        </p:spPr>
        <p:txBody>
          <a:bodyPr/>
          <a:lstStyle/>
          <a:p>
            <a:pPr algn="ctr"/>
            <a:r>
              <a:rPr lang="pt-BR" b="1" dirty="0"/>
              <a:t>ATENDIMENTOS ODONTOLÓGICOS</a:t>
            </a:r>
            <a:endParaRPr lang="pt-BR" dirty="0"/>
          </a:p>
        </p:txBody>
      </p:sp>
      <p:graphicFrame>
        <p:nvGraphicFramePr>
          <p:cNvPr id="4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607581"/>
              </p:ext>
            </p:extLst>
          </p:nvPr>
        </p:nvGraphicFramePr>
        <p:xfrm>
          <a:off x="838200" y="993416"/>
          <a:ext cx="10515600" cy="4060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900193" y="5198033"/>
            <a:ext cx="10515600" cy="846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1.154 atendimentos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901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1325563"/>
          </a:xfrm>
        </p:spPr>
        <p:txBody>
          <a:bodyPr/>
          <a:lstStyle/>
          <a:p>
            <a:pPr algn="ctr"/>
            <a:r>
              <a:rPr lang="pt-BR" b="1" dirty="0"/>
              <a:t>CIRURGIAS GERAIS/ORTOPEDIA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312848"/>
              </p:ext>
            </p:extLst>
          </p:nvPr>
        </p:nvGraphicFramePr>
        <p:xfrm>
          <a:off x="508416" y="1235755"/>
          <a:ext cx="10515600" cy="438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1099748" y="6019443"/>
            <a:ext cx="10515600" cy="846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Quantidade via </a:t>
            </a: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SUS + cirurgias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(CISAMOSC)</a:t>
            </a:r>
          </a:p>
        </p:txBody>
      </p:sp>
    </p:spTree>
    <p:extLst>
      <p:ext uri="{BB962C8B-B14F-4D97-AF65-F5344CB8AC3E}">
        <p14:creationId xmlns:p14="http://schemas.microsoft.com/office/powerpoint/2010/main" val="336746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EXAMES IMAGENS </a:t>
            </a:r>
            <a:r>
              <a:rPr lang="pt-BR" sz="3600" b="1" dirty="0"/>
              <a:t>RX/Ultrassom/Cintilografia/Tomografia/RM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07332" y="5992238"/>
            <a:ext cx="10515600" cy="1006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1.270 exames de imagens</a:t>
            </a:r>
          </a:p>
        </p:txBody>
      </p:sp>
      <p:graphicFrame>
        <p:nvGraphicFramePr>
          <p:cNvPr id="8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277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9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EXAMES OFTALMOLOGIA 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3573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838200" y="6186791"/>
            <a:ext cx="10515600" cy="850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428 exames</a:t>
            </a:r>
          </a:p>
        </p:txBody>
      </p:sp>
    </p:spTree>
    <p:extLst>
      <p:ext uri="{BB962C8B-B14F-4D97-AF65-F5344CB8AC3E}">
        <p14:creationId xmlns:p14="http://schemas.microsoft.com/office/powerpoint/2010/main" val="737695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EXAMES CARDIOLOGIA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88299" y="6021262"/>
            <a:ext cx="10515600" cy="826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168 exames</a:t>
            </a:r>
          </a:p>
        </p:txBody>
      </p:sp>
      <p:graphicFrame>
        <p:nvGraphicFramePr>
          <p:cNvPr id="7" name="Espaço Reservado para Conteúdo 6">
            <a:extLst>
              <a:ext uri="{FF2B5EF4-FFF2-40B4-BE49-F238E27FC236}">
                <a16:creationId xmlns="" xmlns:a16="http://schemas.microsoft.com/office/drawing/2014/main" id="{A736063C-E7FD-4410-8974-0D224E663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4491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0233F2BF-DA80-465C-B310-4185DCFE8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042266"/>
              </p:ext>
            </p:extLst>
          </p:nvPr>
        </p:nvGraphicFramePr>
        <p:xfrm>
          <a:off x="1079293" y="1638300"/>
          <a:ext cx="10124606" cy="4072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7523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COLONOSCOPIA 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530665"/>
              </p:ext>
            </p:extLst>
          </p:nvPr>
        </p:nvGraphicFramePr>
        <p:xfrm>
          <a:off x="742887" y="140062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562583" y="6070060"/>
            <a:ext cx="10515600" cy="928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24 exames</a:t>
            </a:r>
          </a:p>
        </p:txBody>
      </p:sp>
    </p:spTree>
    <p:extLst>
      <p:ext uri="{BB962C8B-B14F-4D97-AF65-F5344CB8AC3E}">
        <p14:creationId xmlns:p14="http://schemas.microsoft.com/office/powerpoint/2010/main" val="384650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ENDOSCOPIA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1382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838200" y="6128426"/>
            <a:ext cx="10515600" cy="870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32 exames</a:t>
            </a:r>
          </a:p>
        </p:txBody>
      </p:sp>
    </p:spTree>
    <p:extLst>
      <p:ext uri="{BB962C8B-B14F-4D97-AF65-F5344CB8AC3E}">
        <p14:creationId xmlns:p14="http://schemas.microsoft.com/office/powerpoint/2010/main" val="37669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Procedimentos Oftalmológicas Pterígio/Catarata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10055" y="6147881"/>
            <a:ext cx="10515600" cy="870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Total de procedimentos XX realizados.</a:t>
            </a:r>
          </a:p>
        </p:txBody>
      </p:sp>
      <p:graphicFrame>
        <p:nvGraphicFramePr>
          <p:cNvPr id="7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97401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0570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121"/>
          </a:xfrm>
        </p:spPr>
        <p:txBody>
          <a:bodyPr/>
          <a:lstStyle/>
          <a:p>
            <a:pPr algn="ctr"/>
            <a:r>
              <a:rPr lang="pt-BR" b="1" dirty="0"/>
              <a:t>Procedimentos Dermatológicos (pele)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49207"/>
              </p:ext>
            </p:extLst>
          </p:nvPr>
        </p:nvGraphicFramePr>
        <p:xfrm>
          <a:off x="838200" y="1090613"/>
          <a:ext cx="10515600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1056947" y="5444497"/>
            <a:ext cx="10515600" cy="870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Total de 249 procedimentos realizados. </a:t>
            </a:r>
            <a:endParaRPr lang="pt-BR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60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8CAF1BE-95E8-4B45-967E-8D58EA226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KM RODADOS</a:t>
            </a:r>
          </a:p>
        </p:txBody>
      </p:sp>
      <p:graphicFrame>
        <p:nvGraphicFramePr>
          <p:cNvPr id="11" name="Espaço Reservado para Conteúdo 10">
            <a:extLst>
              <a:ext uri="{FF2B5EF4-FFF2-40B4-BE49-F238E27FC236}">
                <a16:creationId xmlns="" xmlns:a16="http://schemas.microsoft.com/office/drawing/2014/main" id="{2A62DE0C-12DD-49FD-8F37-17F58F5AC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842892"/>
              </p:ext>
            </p:extLst>
          </p:nvPr>
        </p:nvGraphicFramePr>
        <p:xfrm>
          <a:off x="838200" y="1825625"/>
          <a:ext cx="10515600" cy="394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="" xmlns:a16="http://schemas.microsoft.com/office/drawing/2014/main" id="{35645052-2481-4B11-848B-B120E9F5BA0E}"/>
              </a:ext>
            </a:extLst>
          </p:cNvPr>
          <p:cNvSpPr/>
          <p:nvPr/>
        </p:nvSpPr>
        <p:spPr>
          <a:xfrm>
            <a:off x="1487838" y="5934670"/>
            <a:ext cx="89580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Aproximadamente 114.824 km rodados </a:t>
            </a:r>
          </a:p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Sendo transportados 2.652 usuários  </a:t>
            </a:r>
          </a:p>
        </p:txBody>
      </p:sp>
    </p:spTree>
    <p:extLst>
      <p:ext uri="{BB962C8B-B14F-4D97-AF65-F5344CB8AC3E}">
        <p14:creationId xmlns:p14="http://schemas.microsoft.com/office/powerpoint/2010/main" val="105442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/>
              <a:t>CONSULTAS MÉDICAS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14" name="Espaço Reservado para Conteú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627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407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AGRADECEMOS A PRESENÇA DE TODOS.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4e7ae6e5-fbb4-443b-b59a-aaff4e4ebbb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1666" y="3723701"/>
            <a:ext cx="4417765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PRONTO ATENDIMENTO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7456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3763505" y="6098583"/>
            <a:ext cx="4664990" cy="759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1.446 atendimentos.</a:t>
            </a:r>
          </a:p>
        </p:txBody>
      </p:sp>
    </p:spTree>
    <p:extLst>
      <p:ext uri="{BB962C8B-B14F-4D97-AF65-F5344CB8AC3E}">
        <p14:creationId xmlns:p14="http://schemas.microsoft.com/office/powerpoint/2010/main" val="126841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B16D68-546D-4E07-B623-F76C2EAA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ATENDIMENTOS DE ENFERMAGEM</a:t>
            </a:r>
            <a:br>
              <a:rPr lang="pt-BR" b="1" dirty="0"/>
            </a:br>
            <a:r>
              <a:rPr lang="pt-BR" sz="2400" b="1" dirty="0"/>
              <a:t>(ENFERMEIROS/TÉCNICOS</a:t>
            </a:r>
            <a:r>
              <a:rPr lang="pt-BR" sz="2400" dirty="0"/>
              <a:t>)</a:t>
            </a:r>
          </a:p>
        </p:txBody>
      </p:sp>
      <p:graphicFrame>
        <p:nvGraphicFramePr>
          <p:cNvPr id="21" name="Espaço Reservado para Conteúdo 20">
            <a:extLst>
              <a:ext uri="{FF2B5EF4-FFF2-40B4-BE49-F238E27FC236}">
                <a16:creationId xmlns="" xmlns:a16="http://schemas.microsoft.com/office/drawing/2014/main" id="{AD25C1B6-F9AC-4E04-A2B5-EC6F7A7DF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620609"/>
              </p:ext>
            </p:extLst>
          </p:nvPr>
        </p:nvGraphicFramePr>
        <p:xfrm>
          <a:off x="838200" y="1825625"/>
          <a:ext cx="10515600" cy="398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tângulo 21">
            <a:extLst>
              <a:ext uri="{FF2B5EF4-FFF2-40B4-BE49-F238E27FC236}">
                <a16:creationId xmlns="" xmlns:a16="http://schemas.microsoft.com/office/drawing/2014/main" id="{D64FF7EB-503B-40CF-B885-AE7BCDF96FF8}"/>
              </a:ext>
            </a:extLst>
          </p:cNvPr>
          <p:cNvSpPr/>
          <p:nvPr/>
        </p:nvSpPr>
        <p:spPr>
          <a:xfrm>
            <a:off x="1487838" y="5934670"/>
            <a:ext cx="895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Total de   6.220 atendimentos realizados</a:t>
            </a:r>
          </a:p>
        </p:txBody>
      </p:sp>
    </p:spTree>
    <p:extLst>
      <p:ext uri="{BB962C8B-B14F-4D97-AF65-F5344CB8AC3E}">
        <p14:creationId xmlns:p14="http://schemas.microsoft.com/office/powerpoint/2010/main" val="157183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ATENDIMENTOS FISIOTERAPIA </a:t>
            </a:r>
            <a:endParaRPr lang="pt-BR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0233F2BF-DA80-465C-B310-4185DCFE8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394434"/>
              </p:ext>
            </p:extLst>
          </p:nvPr>
        </p:nvGraphicFramePr>
        <p:xfrm>
          <a:off x="1434905" y="1638300"/>
          <a:ext cx="10311617" cy="4537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="" xmlns:a16="http://schemas.microsoft.com/office/drawing/2014/main" id="{0233F2BF-DA80-465C-B310-4185DCFE81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024506"/>
              </p:ext>
            </p:extLst>
          </p:nvPr>
        </p:nvGraphicFramePr>
        <p:xfrm>
          <a:off x="1434904" y="1638300"/>
          <a:ext cx="9447743" cy="4537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4856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ATENDIMENTO PSICOLÓGO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279878"/>
              </p:ext>
            </p:extLst>
          </p:nvPr>
        </p:nvGraphicFramePr>
        <p:xfrm>
          <a:off x="2437085" y="1253331"/>
          <a:ext cx="1300278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1262130" y="5934670"/>
            <a:ext cx="9183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Total de 234 atendimentos realizados</a:t>
            </a:r>
          </a:p>
        </p:txBody>
      </p:sp>
    </p:spTree>
    <p:extLst>
      <p:ext uri="{BB962C8B-B14F-4D97-AF65-F5344CB8AC3E}">
        <p14:creationId xmlns:p14="http://schemas.microsoft.com/office/powerpoint/2010/main" val="380789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VACINAS REALIZADAS 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1368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411869" y="6111912"/>
            <a:ext cx="10515600" cy="578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009E3E52-8B10-440D-BDD9-696CB81AB114}"/>
              </a:ext>
            </a:extLst>
          </p:cNvPr>
          <p:cNvSpPr/>
          <p:nvPr/>
        </p:nvSpPr>
        <p:spPr>
          <a:xfrm>
            <a:off x="1513596" y="6308209"/>
            <a:ext cx="8958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Total de 1.728 atendimentos realizados</a:t>
            </a:r>
          </a:p>
        </p:txBody>
      </p:sp>
    </p:spTree>
    <p:extLst>
      <p:ext uri="{BB962C8B-B14F-4D97-AF65-F5344CB8AC3E}">
        <p14:creationId xmlns:p14="http://schemas.microsoft.com/office/powerpoint/2010/main" val="284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EXAMES LABORATORIAIS </a:t>
            </a:r>
            <a:br>
              <a:rPr lang="pt-BR" b="1" dirty="0"/>
            </a:br>
            <a:endParaRPr lang="pt-BR" b="1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021383"/>
              </p:ext>
            </p:extLst>
          </p:nvPr>
        </p:nvGraphicFramePr>
        <p:xfrm>
          <a:off x="1325450" y="1291107"/>
          <a:ext cx="10271975" cy="460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838200" y="6147881"/>
            <a:ext cx="10515600" cy="447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8.888 exames</a:t>
            </a:r>
          </a:p>
        </p:txBody>
      </p:sp>
      <p:graphicFrame>
        <p:nvGraphicFramePr>
          <p:cNvPr id="5" name="Espaço Reservado para Conteúdo 8">
            <a:extLst>
              <a:ext uri="{FF2B5EF4-FFF2-40B4-BE49-F238E27FC236}">
                <a16:creationId xmlns="" xmlns:a16="http://schemas.microsoft.com/office/drawing/2014/main" id="{3DFBB888-2654-4ABE-8F43-FE3ECA8BDE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793379"/>
              </p:ext>
            </p:extLst>
          </p:nvPr>
        </p:nvGraphicFramePr>
        <p:xfrm>
          <a:off x="350950" y="1289587"/>
          <a:ext cx="10515600" cy="500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2398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CONSULTAS ESPECIALIZADAS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066767"/>
              </p:ext>
            </p:extLst>
          </p:nvPr>
        </p:nvGraphicFramePr>
        <p:xfrm>
          <a:off x="838200" y="2340845"/>
          <a:ext cx="10515600" cy="3058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838200" y="5673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Total de 319 consultas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71C5A7A9-0594-4797-ABB8-10066373A9F7}"/>
              </a:ext>
            </a:extLst>
          </p:cNvPr>
          <p:cNvSpPr txBox="1"/>
          <p:nvPr/>
        </p:nvSpPr>
        <p:spPr>
          <a:xfrm>
            <a:off x="2998399" y="5534685"/>
            <a:ext cx="623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JANEIRO	                       FEVEREIRO                                    MARÇO                                          ABRIL  </a:t>
            </a:r>
          </a:p>
        </p:txBody>
      </p:sp>
    </p:spTree>
    <p:extLst>
      <p:ext uri="{BB962C8B-B14F-4D97-AF65-F5344CB8AC3E}">
        <p14:creationId xmlns:p14="http://schemas.microsoft.com/office/powerpoint/2010/main" val="5109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19103</TotalTime>
  <Words>164</Words>
  <Application>Microsoft Office PowerPoint</Application>
  <PresentationFormat>Personalizar</PresentationFormat>
  <Paragraphs>70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Apresentação do PowerPoint</vt:lpstr>
      <vt:lpstr>CONSULTAS MÉDICAS  </vt:lpstr>
      <vt:lpstr>PRONTO ATENDIMENTO</vt:lpstr>
      <vt:lpstr>ATENDIMENTOS DE ENFERMAGEM (ENFERMEIROS/TÉCNICOS)</vt:lpstr>
      <vt:lpstr>ATENDIMENTOS FISIOTERAPIA </vt:lpstr>
      <vt:lpstr>ATENDIMENTO PSICOLÓGO</vt:lpstr>
      <vt:lpstr>VACINAS REALIZADAS </vt:lpstr>
      <vt:lpstr>EXAMES LABORATORIAIS  </vt:lpstr>
      <vt:lpstr>CONSULTAS ESPECIALIZADAS</vt:lpstr>
      <vt:lpstr>ATENDIMENTOS ODONTOLÓGICOS</vt:lpstr>
      <vt:lpstr>CIRURGIAS GERAIS/ORTOPEDIA</vt:lpstr>
      <vt:lpstr>EXAMES IMAGENS RX/Ultrassom/Cintilografia/Tomografia/RM</vt:lpstr>
      <vt:lpstr>EXAMES OFTALMOLOGIA </vt:lpstr>
      <vt:lpstr>EXAMES CARDIOLOGIA</vt:lpstr>
      <vt:lpstr>COLONOSCOPIA </vt:lpstr>
      <vt:lpstr>ENDOSCOPIA</vt:lpstr>
      <vt:lpstr>Procedimentos Oftalmológicas Pterígio/Catarata</vt:lpstr>
      <vt:lpstr>Procedimentos Dermatológicos (pele)</vt:lpstr>
      <vt:lpstr>KM RODADOS</vt:lpstr>
      <vt:lpstr>AGRADECEMOS A PRESENÇA DE TODOS.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Usuario</cp:lastModifiedBy>
  <cp:revision>234</cp:revision>
  <cp:lastPrinted>2022-02-21T11:44:04Z</cp:lastPrinted>
  <dcterms:created xsi:type="dcterms:W3CDTF">2019-09-12T12:37:04Z</dcterms:created>
  <dcterms:modified xsi:type="dcterms:W3CDTF">2023-05-30T13:04:51Z</dcterms:modified>
</cp:coreProperties>
</file>