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84" r:id="rId3"/>
    <p:sldId id="258" r:id="rId4"/>
    <p:sldId id="259" r:id="rId5"/>
    <p:sldId id="281" r:id="rId6"/>
    <p:sldId id="279" r:id="rId7"/>
    <p:sldId id="261" r:id="rId8"/>
    <p:sldId id="263" r:id="rId9"/>
    <p:sldId id="285" r:id="rId10"/>
    <p:sldId id="266" r:id="rId11"/>
    <p:sldId id="283" r:id="rId12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C5A5C2C4-CA9A-42DE-BFCA-CF9B854B97BF}">
          <p14:sldIdLst>
            <p14:sldId id="256"/>
            <p14:sldId id="284"/>
            <p14:sldId id="258"/>
            <p14:sldId id="259"/>
            <p14:sldId id="281"/>
            <p14:sldId id="279"/>
            <p14:sldId id="261"/>
            <p14:sldId id="263"/>
            <p14:sldId id="285"/>
            <p14:sldId id="266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FAELA DEZEN" initials="RD" lastIdx="1" clrIdx="0">
    <p:extLst>
      <p:ext uri="{19B8F6BF-5375-455C-9EA6-DF929625EA0E}">
        <p15:presenceInfo xmlns:p15="http://schemas.microsoft.com/office/powerpoint/2012/main" userId="92c32ac17dba192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2" autoAdjust="0"/>
    <p:restoredTop sz="94434" autoAdjust="0"/>
  </p:normalViewPr>
  <p:slideViewPr>
    <p:cSldViewPr snapToGrid="0">
      <p:cViewPr varScale="1">
        <p:scale>
          <a:sx n="85" d="100"/>
          <a:sy n="85" d="100"/>
        </p:scale>
        <p:origin x="360" y="5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534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>
              <a:defRPr sz="1200"/>
            </a:lvl1pPr>
          </a:lstStyle>
          <a:p>
            <a:fld id="{F3B59465-4BCE-4272-BF1A-3CB46E99362E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9" rIns="91437" bIns="45719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51220"/>
            <a:ext cx="5438140" cy="3887361"/>
          </a:xfrm>
          <a:prstGeom prst="rect">
            <a:avLst/>
          </a:prstGeom>
        </p:spPr>
        <p:txBody>
          <a:bodyPr vert="horz" lIns="91437" tIns="45719" rIns="91437" bIns="45719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377318"/>
            <a:ext cx="2945659" cy="495347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4" y="9377318"/>
            <a:ext cx="2945659" cy="495347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>
              <a:defRPr sz="1200"/>
            </a:lvl1pPr>
          </a:lstStyle>
          <a:p>
            <a:fld id="{6DE44C57-2141-4E83-9BED-075B2509B1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4935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44C57-2141-4E83-9BED-075B2509B1B4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6904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D99A-1392-44CF-AA4F-46CCDF9F89B9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48CE-9E6B-4FF8-B78F-4FC0B2FF0C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154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D99A-1392-44CF-AA4F-46CCDF9F89B9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48CE-9E6B-4FF8-B78F-4FC0B2FF0C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22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D99A-1392-44CF-AA4F-46CCDF9F89B9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48CE-9E6B-4FF8-B78F-4FC0B2FF0C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332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D99A-1392-44CF-AA4F-46CCDF9F89B9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48CE-9E6B-4FF8-B78F-4FC0B2FF0C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585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D99A-1392-44CF-AA4F-46CCDF9F89B9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48CE-9E6B-4FF8-B78F-4FC0B2FF0C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092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D99A-1392-44CF-AA4F-46CCDF9F89B9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48CE-9E6B-4FF8-B78F-4FC0B2FF0C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5916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D99A-1392-44CF-AA4F-46CCDF9F89B9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48CE-9E6B-4FF8-B78F-4FC0B2FF0C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4803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D99A-1392-44CF-AA4F-46CCDF9F89B9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48CE-9E6B-4FF8-B78F-4FC0B2FF0C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0912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D99A-1392-44CF-AA4F-46CCDF9F89B9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48CE-9E6B-4FF8-B78F-4FC0B2FF0C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4081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D99A-1392-44CF-AA4F-46CCDF9F89B9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48CE-9E6B-4FF8-B78F-4FC0B2FF0C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8105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D99A-1392-44CF-AA4F-46CCDF9F89B9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48CE-9E6B-4FF8-B78F-4FC0B2FF0C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2813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4D99A-1392-44CF-AA4F-46CCDF9F89B9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C48CE-9E6B-4FF8-B78F-4FC0B2FF0C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95916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8655" y="1021185"/>
            <a:ext cx="9429345" cy="5161705"/>
          </a:xfrm>
        </p:spPr>
        <p:txBody>
          <a:bodyPr>
            <a:normAutofit/>
          </a:bodyPr>
          <a:lstStyle/>
          <a:p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84910"/>
            <a:ext cx="9144000" cy="5591196"/>
          </a:xfrm>
        </p:spPr>
        <p:txBody>
          <a:bodyPr>
            <a:normAutofit fontScale="92500" lnSpcReduction="20000"/>
          </a:bodyPr>
          <a:lstStyle/>
          <a:p>
            <a:endParaRPr lang="pt-BR" dirty="0"/>
          </a:p>
          <a:p>
            <a:endParaRPr lang="pt-BR" sz="4400" b="1" dirty="0">
              <a:solidFill>
                <a:schemeClr val="accent6">
                  <a:lumMod val="75000"/>
                </a:schemeClr>
              </a:solidFill>
              <a:latin typeface="Century" panose="02040604050505020304" pitchFamily="18" charset="0"/>
              <a:cs typeface="Arial" panose="020B0604020202020204" pitchFamily="34" charset="0"/>
            </a:endParaRPr>
          </a:p>
          <a:p>
            <a:r>
              <a:rPr lang="pt-BR" sz="4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RELATÓRIO QUADRIMESTRAL DE GESTÃO</a:t>
            </a:r>
            <a:br>
              <a:rPr lang="pt-BR" sz="4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pt-BR" sz="4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2º Quadrimestre 2024</a:t>
            </a:r>
          </a:p>
          <a:p>
            <a:endParaRPr lang="pt-BR" sz="4400" b="1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pt-BR" sz="4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Secretaria Municipal de Saúde </a:t>
            </a:r>
          </a:p>
          <a:p>
            <a:r>
              <a:rPr lang="pt-BR" sz="4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Águas de Chapecó – SC </a:t>
            </a:r>
          </a:p>
          <a:p>
            <a:endParaRPr lang="pt-BR" sz="4400" b="1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pt-BR" sz="4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Maio/agosto 2024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0186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2648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sz="5400" b="1" dirty="0">
                <a:solidFill>
                  <a:srgbClr val="0070C0"/>
                </a:solidFill>
                <a:latin typeface="Arial Narrow" panose="020B0606020202030204" pitchFamily="34" charset="0"/>
              </a:rPr>
              <a:t>CIRURGIAS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5D97D74A-12A9-40CC-ADB2-68E236E6D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4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347472" indent="-347472" algn="just" rtl="0" eaLnBrk="1" fontAlgn="t" latinLnBrk="0" hangingPunct="1">
              <a:spcBef>
                <a:spcPts val="0"/>
              </a:spcBef>
              <a:spcAft>
                <a:spcPts val="0"/>
              </a:spcAft>
              <a:buClrTx/>
              <a:buSzPts val="2400"/>
              <a:buFont typeface="Wingdings" panose="05000000000000000000" pitchFamily="2" charset="2"/>
              <a:buChar char="Ø"/>
            </a:pPr>
            <a:r>
              <a:rPr lang="pt-BR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Cirurgias eletivas               </a:t>
            </a:r>
            <a:r>
              <a:rPr lang="pt-BR" sz="1800" b="1" i="0" u="none" strike="noStrike" kern="12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49</a:t>
            </a:r>
          </a:p>
          <a:p>
            <a:pPr marL="347472" indent="-347472" algn="just" fontAlgn="t">
              <a:spcBef>
                <a:spcPts val="0"/>
              </a:spcBef>
              <a:buSzPts val="2400"/>
              <a:buFont typeface="Wingdings" panose="05000000000000000000" pitchFamily="2" charset="2"/>
              <a:buChar char="Ø"/>
            </a:pPr>
            <a:r>
              <a:rPr lang="pt-BR" sz="1800" b="1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Cirurgias de Catarata/pterígio 37   </a:t>
            </a:r>
          </a:p>
          <a:p>
            <a:pPr marL="347472" indent="-347472" algn="just" rtl="0" eaLnBrk="1" fontAlgn="t" latinLnBrk="0" hangingPunct="1">
              <a:spcBef>
                <a:spcPts val="0"/>
              </a:spcBef>
              <a:spcAft>
                <a:spcPts val="0"/>
              </a:spcAft>
              <a:buClrTx/>
              <a:buSzPts val="2400"/>
              <a:buFont typeface="Wingdings" panose="05000000000000000000" pitchFamily="2" charset="2"/>
              <a:buChar char="Ø"/>
            </a:pPr>
            <a:endParaRPr lang="pt-BR" sz="18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099748" y="6019443"/>
            <a:ext cx="10515600" cy="846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t-B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466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FD9CB8-C29B-4B22-8164-66D5972D0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BCAF1D5-90B2-4F44-958B-F0F3C0860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400" b="1" spc="-160" dirty="0">
                <a:solidFill>
                  <a:srgbClr val="0070C0"/>
                </a:solidFill>
                <a:latin typeface="Arial Narrow" panose="020B0606020202030204" pitchFamily="34" charset="0"/>
              </a:rPr>
              <a:t>O</a:t>
            </a:r>
            <a:r>
              <a:rPr lang="pt-BR" sz="4400" b="1" spc="-140" dirty="0">
                <a:solidFill>
                  <a:srgbClr val="0070C0"/>
                </a:solidFill>
                <a:latin typeface="Arial Narrow" panose="020B0606020202030204" pitchFamily="34" charset="0"/>
              </a:rPr>
              <a:t>B</a:t>
            </a:r>
            <a:r>
              <a:rPr lang="pt-BR" sz="4400" b="1" spc="-220" dirty="0">
                <a:solidFill>
                  <a:srgbClr val="0070C0"/>
                </a:solidFill>
                <a:latin typeface="Arial Narrow" panose="020B0606020202030204" pitchFamily="34" charset="0"/>
              </a:rPr>
              <a:t>R</a:t>
            </a:r>
            <a:r>
              <a:rPr lang="pt-BR" sz="4400" b="1" spc="-275" dirty="0">
                <a:solidFill>
                  <a:srgbClr val="0070C0"/>
                </a:solidFill>
                <a:latin typeface="Arial Narrow" panose="020B0606020202030204" pitchFamily="34" charset="0"/>
              </a:rPr>
              <a:t>I</a:t>
            </a:r>
            <a:r>
              <a:rPr lang="pt-BR" sz="4400" b="1" spc="-320" dirty="0">
                <a:solidFill>
                  <a:srgbClr val="0070C0"/>
                </a:solidFill>
                <a:latin typeface="Arial Narrow" panose="020B0606020202030204" pitchFamily="34" charset="0"/>
              </a:rPr>
              <a:t>G</a:t>
            </a:r>
            <a:r>
              <a:rPr lang="pt-BR" sz="4400" b="1" spc="60" dirty="0">
                <a:solidFill>
                  <a:srgbClr val="0070C0"/>
                </a:solidFill>
                <a:latin typeface="Arial Narrow" panose="020B0606020202030204" pitchFamily="34" charset="0"/>
              </a:rPr>
              <a:t>A</a:t>
            </a:r>
            <a:r>
              <a:rPr lang="pt-BR" sz="4400" b="1" spc="-105" dirty="0">
                <a:solidFill>
                  <a:srgbClr val="0070C0"/>
                </a:solidFill>
                <a:latin typeface="Arial Narrow" panose="020B0606020202030204" pitchFamily="34" charset="0"/>
              </a:rPr>
              <a:t>D</a:t>
            </a:r>
            <a:r>
              <a:rPr lang="pt-BR" sz="4400" b="1" spc="-55" dirty="0">
                <a:solidFill>
                  <a:srgbClr val="0070C0"/>
                </a:solidFill>
                <a:latin typeface="Arial Narrow" panose="020B0606020202030204" pitchFamily="34" charset="0"/>
              </a:rPr>
              <a:t>O</a:t>
            </a:r>
            <a:r>
              <a:rPr lang="pt-BR" sz="4400" b="1" spc="-625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pt-BR" sz="4400" b="1" spc="-150" dirty="0">
                <a:solidFill>
                  <a:srgbClr val="0070C0"/>
                </a:solidFill>
                <a:latin typeface="Arial Narrow" panose="020B0606020202030204" pitchFamily="34" charset="0"/>
              </a:rPr>
              <a:t>P</a:t>
            </a:r>
            <a:r>
              <a:rPr lang="pt-BR" sz="4400" b="1" spc="-180" dirty="0">
                <a:solidFill>
                  <a:srgbClr val="0070C0"/>
                </a:solidFill>
                <a:latin typeface="Arial Narrow" panose="020B0606020202030204" pitchFamily="34" charset="0"/>
              </a:rPr>
              <a:t>E</a:t>
            </a:r>
            <a:r>
              <a:rPr lang="pt-BR" sz="4400" b="1" spc="-150" dirty="0">
                <a:solidFill>
                  <a:srgbClr val="0070C0"/>
                </a:solidFill>
                <a:latin typeface="Arial Narrow" panose="020B0606020202030204" pitchFamily="34" charset="0"/>
              </a:rPr>
              <a:t>L</a:t>
            </a:r>
            <a:r>
              <a:rPr lang="pt-BR" sz="4400" b="1" spc="165" dirty="0">
                <a:solidFill>
                  <a:srgbClr val="0070C0"/>
                </a:solidFill>
                <a:latin typeface="Arial Narrow" panose="020B0606020202030204" pitchFamily="34" charset="0"/>
              </a:rPr>
              <a:t>A</a:t>
            </a:r>
            <a:r>
              <a:rPr lang="pt-BR" sz="4400" b="1" spc="-625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pt-BR" sz="4400" b="1" spc="-240" dirty="0">
                <a:solidFill>
                  <a:srgbClr val="0070C0"/>
                </a:solidFill>
                <a:latin typeface="Arial Narrow" panose="020B0606020202030204" pitchFamily="34" charset="0"/>
              </a:rPr>
              <a:t>A</a:t>
            </a:r>
            <a:r>
              <a:rPr lang="pt-BR" sz="4400" b="1" spc="-175" dirty="0">
                <a:solidFill>
                  <a:srgbClr val="0070C0"/>
                </a:solidFill>
                <a:latin typeface="Arial Narrow" panose="020B0606020202030204" pitchFamily="34" charset="0"/>
              </a:rPr>
              <a:t>T</a:t>
            </a:r>
            <a:r>
              <a:rPr lang="pt-BR" sz="4400" b="1" spc="-180" dirty="0">
                <a:solidFill>
                  <a:srgbClr val="0070C0"/>
                </a:solidFill>
                <a:latin typeface="Arial Narrow" panose="020B0606020202030204" pitchFamily="34" charset="0"/>
              </a:rPr>
              <a:t>EN</a:t>
            </a:r>
            <a:r>
              <a:rPr lang="pt-BR" sz="4400" b="1" spc="-5" dirty="0">
                <a:solidFill>
                  <a:srgbClr val="0070C0"/>
                </a:solidFill>
                <a:latin typeface="Arial Narrow" panose="020B0606020202030204" pitchFamily="34" charset="0"/>
              </a:rPr>
              <a:t>Ç</a:t>
            </a:r>
            <a:r>
              <a:rPr lang="pt-BR" sz="4400" b="1" spc="-55" dirty="0">
                <a:solidFill>
                  <a:srgbClr val="0070C0"/>
                </a:solidFill>
                <a:latin typeface="Arial Narrow" panose="020B0606020202030204" pitchFamily="34" charset="0"/>
              </a:rPr>
              <a:t>ÃO</a:t>
            </a:r>
          </a:p>
          <a:p>
            <a:pPr marL="0" indent="0" algn="ctr">
              <a:buNone/>
            </a:pPr>
            <a:r>
              <a:rPr lang="pt-BR" sz="4400" b="1" spc="-55" dirty="0">
                <a:solidFill>
                  <a:srgbClr val="0070C0"/>
                </a:solidFill>
                <a:latin typeface="Arial Narrow" panose="020B0606020202030204" pitchFamily="34" charset="0"/>
              </a:rPr>
              <a:t>EVANDRO CESCO </a:t>
            </a:r>
          </a:p>
          <a:p>
            <a:pPr marL="0" indent="0" algn="ctr">
              <a:buNone/>
            </a:pPr>
            <a:r>
              <a:rPr lang="pt-BR" sz="4400" b="1" spc="-55" dirty="0">
                <a:solidFill>
                  <a:srgbClr val="0070C0"/>
                </a:solidFill>
                <a:latin typeface="Arial Narrow" panose="020B0606020202030204" pitchFamily="34" charset="0"/>
              </a:rPr>
              <a:t>Secretário Municipal de Saúde </a:t>
            </a:r>
          </a:p>
          <a:p>
            <a:pPr algn="ctr"/>
            <a:endParaRPr lang="pt-BR" sz="44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233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382594-C4A8-4E19-A54F-D7673ACCC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6600" b="1" dirty="0">
                <a:solidFill>
                  <a:srgbClr val="002060"/>
                </a:solidFill>
                <a:latin typeface="Arial Narrow" panose="020B0606020202030204" pitchFamily="34" charset="0"/>
              </a:rPr>
              <a:t>POPULAÇÃO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7D9E8F-53FC-4FCA-9511-4AA2D5AC8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pPr marL="0" indent="0">
              <a:buNone/>
            </a:pPr>
            <a:r>
              <a:rPr lang="pt-BR" sz="5400" b="1" dirty="0">
                <a:solidFill>
                  <a:srgbClr val="002060"/>
                </a:solidFill>
                <a:latin typeface="Arial Narrow" panose="020B0606020202030204" pitchFamily="34" charset="0"/>
              </a:rPr>
              <a:t>FEMININA                                      3.671</a:t>
            </a:r>
          </a:p>
          <a:p>
            <a:pPr marL="0" indent="0">
              <a:buNone/>
            </a:pPr>
            <a:r>
              <a:rPr lang="pt-BR" sz="5400" b="1" dirty="0">
                <a:solidFill>
                  <a:srgbClr val="002060"/>
                </a:solidFill>
                <a:latin typeface="Arial Narrow" panose="020B0606020202030204" pitchFamily="34" charset="0"/>
              </a:rPr>
              <a:t>MASCULINA                                  3.958</a:t>
            </a:r>
          </a:p>
          <a:p>
            <a:pPr marL="0" indent="0">
              <a:buNone/>
            </a:pPr>
            <a:r>
              <a:rPr lang="pt-BR" sz="5400" b="1" dirty="0">
                <a:solidFill>
                  <a:srgbClr val="002060"/>
                </a:solidFill>
                <a:latin typeface="Arial Narrow" panose="020B0606020202030204" pitchFamily="34" charset="0"/>
              </a:rPr>
              <a:t>TOTAL                                            7.629</a:t>
            </a:r>
          </a:p>
          <a:p>
            <a:pPr marL="0" indent="0">
              <a:buNone/>
            </a:pPr>
            <a:endParaRPr lang="pt-BR" sz="5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pt-BR" sz="5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166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pt-BR" dirty="0">
                <a:latin typeface="Agency FB" panose="020B0503020202020204" pitchFamily="34" charset="0"/>
              </a:rPr>
            </a:br>
            <a:endParaRPr lang="pt-BR" dirty="0">
              <a:latin typeface="Agency FB" panose="020B0503020202020204" pitchFamily="34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6B78F07-2B4A-439E-AD28-261BB8364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O presente relatório quadrimestral atende o previsto na Lei 141/2012 em especial o Art. 41, o qual determina a prestação de contas a cada quadrimestre que diz: “Art. 41º. Os Conselhos de Saúde, no âmbito de suas atribuições, avaliarão a cada quadrimestre o relatório consolidado do resultado da execução orçamentária e financeira no âmbito da saúde e o relatório do gestor da saúde sobre a repercussão da execução desta Lei Complementar nas condições de saúde e na qualidade dos serviços de saúde das populações respectivas.</a:t>
            </a:r>
          </a:p>
        </p:txBody>
      </p:sp>
    </p:spTree>
    <p:extLst>
      <p:ext uri="{BB962C8B-B14F-4D97-AF65-F5344CB8AC3E}">
        <p14:creationId xmlns:p14="http://schemas.microsoft.com/office/powerpoint/2010/main" val="1875407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6600" b="1" dirty="0">
                <a:solidFill>
                  <a:srgbClr val="0070C0"/>
                </a:solidFill>
                <a:latin typeface="Arial Narrow" panose="020B0606020202030204" pitchFamily="34" charset="0"/>
              </a:rPr>
              <a:t>RELATÓRIO DE ATENDIMENTOS 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3763505" y="6098583"/>
            <a:ext cx="4664990" cy="759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t-BR" sz="2400" b="1" dirty="0">
              <a:latin typeface="Agency FB" panose="020B05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B0340957-A218-4A77-B78D-6FB475E17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pt-BR" sz="16000" b="1" dirty="0">
                <a:solidFill>
                  <a:srgbClr val="0070C0"/>
                </a:solidFill>
                <a:latin typeface="Arial Narrow" panose="020B0606020202030204" pitchFamily="34" charset="0"/>
              </a:rPr>
              <a:t>ATENDIMENTO ODONTOLÓGICO 	              1.825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pt-BR" sz="16000" b="1" dirty="0">
                <a:solidFill>
                  <a:srgbClr val="0070C0"/>
                </a:solidFill>
                <a:latin typeface="Arial Narrow" panose="020B0606020202030204" pitchFamily="34" charset="0"/>
              </a:rPr>
              <a:t>ADMINISTRAÇÃO DE MEDICAMENTOS 	      3.627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pt-BR" sz="16000" b="1" dirty="0">
                <a:solidFill>
                  <a:srgbClr val="0070C0"/>
                </a:solidFill>
                <a:latin typeface="Arial Narrow" panose="020B0606020202030204" pitchFamily="34" charset="0"/>
              </a:rPr>
              <a:t>AFERIÇÃO DA PRESSÃO	                             7.697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pt-BR" sz="16000" b="1" dirty="0">
                <a:solidFill>
                  <a:srgbClr val="0070C0"/>
                </a:solidFill>
                <a:latin typeface="Arial Narrow" panose="020B0606020202030204" pitchFamily="34" charset="0"/>
              </a:rPr>
              <a:t>AFERIÇÃO DA TEMPERATUR                          7.636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8411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B16D68-546D-4E07-B623-F76C2EAA6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6700" b="1" dirty="0">
                <a:solidFill>
                  <a:srgbClr val="0070C0"/>
                </a:solidFill>
                <a:latin typeface="Arial Narrow" panose="020B0606020202030204" pitchFamily="34" charset="0"/>
              </a:rPr>
              <a:t>RELATÓRIO DE ATENDIMENTOS</a:t>
            </a:r>
            <a:br>
              <a:rPr lang="pt-BR" sz="4800" b="1" dirty="0">
                <a:solidFill>
                  <a:srgbClr val="0070C0"/>
                </a:solidFill>
                <a:latin typeface="Arial Narrow" panose="020B0606020202030204" pitchFamily="34" charset="0"/>
              </a:rPr>
            </a:br>
            <a:endParaRPr lang="pt-BR" sz="48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4F057AFB-8EC1-462B-81E6-882FE6832C01}"/>
              </a:ext>
            </a:extLst>
          </p:cNvPr>
          <p:cNvSpPr/>
          <p:nvPr/>
        </p:nvSpPr>
        <p:spPr>
          <a:xfrm>
            <a:off x="706580" y="1859018"/>
            <a:ext cx="11388437" cy="2744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4000" b="1" dirty="0">
                <a:solidFill>
                  <a:srgbClr val="0070C0"/>
                </a:solidFill>
                <a:latin typeface="Arial Narrow" panose="020B0606020202030204" pitchFamily="34" charset="0"/>
              </a:rPr>
              <a:t>ATENDIMENTO EM FISIOTERAPIA 	                    1641                               </a:t>
            </a:r>
          </a:p>
          <a:p>
            <a:pPr>
              <a:lnSpc>
                <a:spcPct val="150000"/>
              </a:lnSpc>
            </a:pPr>
            <a:r>
              <a:rPr lang="pt-BR" sz="4000" b="1" dirty="0">
                <a:solidFill>
                  <a:srgbClr val="0070C0"/>
                </a:solidFill>
                <a:latin typeface="Arial Narrow" panose="020B0606020202030204" pitchFamily="34" charset="0"/>
              </a:rPr>
              <a:t>CONSULTA CLINICO GERAL 	                                9.419</a:t>
            </a:r>
          </a:p>
          <a:p>
            <a:pPr>
              <a:lnSpc>
                <a:spcPct val="150000"/>
              </a:lnSpc>
            </a:pPr>
            <a:r>
              <a:rPr lang="pt-BR" sz="4000" b="1" dirty="0">
                <a:solidFill>
                  <a:srgbClr val="0070C0"/>
                </a:solidFill>
                <a:latin typeface="Arial Narrow" panose="020B0606020202030204" pitchFamily="34" charset="0"/>
              </a:rPr>
              <a:t>CONSULTA DE ENFERMAGEM 	                            1.892</a:t>
            </a:r>
          </a:p>
        </p:txBody>
      </p:sp>
    </p:spTree>
    <p:extLst>
      <p:ext uri="{BB962C8B-B14F-4D97-AF65-F5344CB8AC3E}">
        <p14:creationId xmlns:p14="http://schemas.microsoft.com/office/powerpoint/2010/main" val="1571833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6000" b="1" dirty="0">
                <a:solidFill>
                  <a:srgbClr val="0070C0"/>
                </a:solidFill>
                <a:latin typeface="Arial Narrow" panose="020B0606020202030204" pitchFamily="34" charset="0"/>
              </a:rPr>
              <a:t>RELATÓRIO DE ATENDIMENTOS 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B48ACE85-60D9-4541-B593-BA69C97C59A7}"/>
              </a:ext>
            </a:extLst>
          </p:cNvPr>
          <p:cNvSpPr/>
          <p:nvPr/>
        </p:nvSpPr>
        <p:spPr>
          <a:xfrm>
            <a:off x="928253" y="1956046"/>
            <a:ext cx="11194473" cy="4591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4000" b="1" dirty="0">
                <a:solidFill>
                  <a:srgbClr val="0070C0"/>
                </a:solidFill>
                <a:latin typeface="Arial Narrow" panose="020B0606020202030204" pitchFamily="34" charset="0"/>
              </a:rPr>
              <a:t>CONSULTAS ESPECIALIZADAS CIS AMOSC	     807</a:t>
            </a:r>
          </a:p>
          <a:p>
            <a:pPr>
              <a:lnSpc>
                <a:spcPct val="150000"/>
              </a:lnSpc>
            </a:pPr>
            <a:r>
              <a:rPr lang="pt-BR" sz="4000" b="1" dirty="0">
                <a:solidFill>
                  <a:srgbClr val="0070C0"/>
                </a:solidFill>
                <a:latin typeface="Arial Narrow" panose="020B0606020202030204" pitchFamily="34" charset="0"/>
              </a:rPr>
              <a:t>CURATIVO	                                                                1.107</a:t>
            </a:r>
          </a:p>
          <a:p>
            <a:pPr>
              <a:lnSpc>
                <a:spcPct val="150000"/>
              </a:lnSpc>
            </a:pPr>
            <a:r>
              <a:rPr lang="pt-BR" sz="4000" b="1" dirty="0">
                <a:solidFill>
                  <a:srgbClr val="0070C0"/>
                </a:solidFill>
                <a:latin typeface="Arial Narrow" panose="020B0606020202030204" pitchFamily="34" charset="0"/>
              </a:rPr>
              <a:t>EXAMES LABORATORIAIS 	                                  15.809</a:t>
            </a:r>
          </a:p>
          <a:p>
            <a:pPr>
              <a:lnSpc>
                <a:spcPct val="150000"/>
              </a:lnSpc>
            </a:pPr>
            <a:r>
              <a:rPr lang="pt-BR" sz="4000" b="1" dirty="0">
                <a:solidFill>
                  <a:srgbClr val="0070C0"/>
                </a:solidFill>
                <a:latin typeface="Arial Narrow" panose="020B0606020202030204" pitchFamily="34" charset="0"/>
              </a:rPr>
              <a:t>GLICEMIA CAPILAR	                                                1.114</a:t>
            </a:r>
          </a:p>
          <a:p>
            <a:pPr>
              <a:lnSpc>
                <a:spcPct val="150000"/>
              </a:lnSpc>
            </a:pPr>
            <a:r>
              <a:rPr lang="pt-BR" sz="4000" b="1" dirty="0">
                <a:solidFill>
                  <a:srgbClr val="0070C0"/>
                </a:solidFill>
                <a:latin typeface="Arial Narrow" panose="020B0606020202030204" pitchFamily="34" charset="0"/>
              </a:rPr>
              <a:t>MÉDICO GINECOLOGISTA 	                                    483</a:t>
            </a:r>
          </a:p>
        </p:txBody>
      </p:sp>
    </p:spTree>
    <p:extLst>
      <p:ext uri="{BB962C8B-B14F-4D97-AF65-F5344CB8AC3E}">
        <p14:creationId xmlns:p14="http://schemas.microsoft.com/office/powerpoint/2010/main" val="2048568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6000" b="1" dirty="0">
                <a:solidFill>
                  <a:srgbClr val="0070C0"/>
                </a:solidFill>
                <a:latin typeface="Arial Narrow" panose="020B0606020202030204" pitchFamily="34" charset="0"/>
              </a:rPr>
              <a:t>RELATÓRIO DE ATENDIMENTOS 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207C93A8-18E5-4720-8F3C-66738C3BA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sz="4400" b="1" dirty="0">
                <a:solidFill>
                  <a:srgbClr val="0070C0"/>
                </a:solidFill>
              </a:rPr>
              <a:t>NUTRICIONISTA	                                                  417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4400" b="1" dirty="0">
                <a:solidFill>
                  <a:srgbClr val="0070C0"/>
                </a:solidFill>
              </a:rPr>
              <a:t>PSICOLOGO 	                                                          306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4400" b="1" dirty="0">
                <a:solidFill>
                  <a:srgbClr val="0070C0"/>
                </a:solidFill>
              </a:rPr>
              <a:t>FONOTERAPIA	                                                </a:t>
            </a:r>
            <a:r>
              <a:rPr lang="pt-BR" sz="4400" b="1" dirty="0">
                <a:solidFill>
                  <a:srgbClr val="FF0000"/>
                </a:solidFill>
              </a:rPr>
              <a:t>164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4400" b="1" dirty="0">
                <a:solidFill>
                  <a:srgbClr val="0070C0"/>
                </a:solidFill>
              </a:rPr>
              <a:t>RADIOGRAFIA 	                                                 458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4400" b="1" dirty="0">
                <a:solidFill>
                  <a:srgbClr val="0070C0"/>
                </a:solidFill>
              </a:rPr>
              <a:t>RESSONANCIA MAGNÉTICA 	                               157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4400" b="1" dirty="0">
                <a:solidFill>
                  <a:srgbClr val="0070C0"/>
                </a:solidFill>
              </a:rPr>
              <a:t>TOMOGRAFIA COMPUTADORIZADA	              92</a:t>
            </a:r>
          </a:p>
          <a:p>
            <a:pPr marL="0" indent="0">
              <a:lnSpc>
                <a:spcPct val="150000"/>
              </a:lnSpc>
              <a:buNone/>
            </a:pPr>
            <a:endParaRPr lang="pt-BR" sz="4400" b="1" dirty="0">
              <a:solidFill>
                <a:srgbClr val="0070C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0789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6000" b="1" dirty="0">
                <a:solidFill>
                  <a:srgbClr val="0070C0"/>
                </a:solidFill>
                <a:latin typeface="Arial Narrow" panose="020B0606020202030204" pitchFamily="34" charset="0"/>
              </a:rPr>
              <a:t>RELATÓRIO DE ATENDIMENTOS 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11869" y="6111912"/>
            <a:ext cx="10515600" cy="5783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F8C5F58-26F2-491A-86BA-6F6B80D73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sz="3500" b="1" dirty="0">
                <a:solidFill>
                  <a:srgbClr val="0070C0"/>
                </a:solidFill>
                <a:latin typeface="Arial Narrow" panose="020B0606020202030204" pitchFamily="34" charset="0"/>
              </a:rPr>
              <a:t>ULTRASSONOGRAFIA	            445                               VACINAS APLICADAS	                                              858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3500" b="1" dirty="0">
                <a:solidFill>
                  <a:srgbClr val="0070C0"/>
                </a:solidFill>
                <a:latin typeface="Arial Narrow" panose="020B0606020202030204" pitchFamily="34" charset="0"/>
              </a:rPr>
              <a:t>VISITA DOMICILIAR ACS	                                          11.152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3500" b="1" dirty="0">
                <a:solidFill>
                  <a:srgbClr val="0070C0"/>
                </a:solidFill>
                <a:latin typeface="Arial Narrow" panose="020B0606020202030204" pitchFamily="34" charset="0"/>
              </a:rPr>
              <a:t>POSTO 24 HORAS                                                            841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3500" b="1" dirty="0">
                <a:solidFill>
                  <a:srgbClr val="0070C0"/>
                </a:solidFill>
                <a:latin typeface="Arial Narrow" panose="020B0606020202030204" pitchFamily="34" charset="0"/>
              </a:rPr>
              <a:t>PACIENTES DIAGNOSTICAS COM DENGUE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7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1D4CA7-5DFC-4754-9E5A-409403594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78F1D09-6C25-4B55-9581-52815C946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r>
              <a:rPr lang="pt-BR" dirty="0"/>
              <a:t>Pacientes transportados fora do município                             2566</a:t>
            </a:r>
          </a:p>
          <a:p>
            <a:endParaRPr lang="pt-BR" dirty="0"/>
          </a:p>
          <a:p>
            <a:r>
              <a:rPr lang="pt-BR" sz="2800" b="1" dirty="0">
                <a:effectLst/>
                <a:latin typeface="Calibri" panose="020F0502020204030204" pitchFamily="34" charset="0"/>
              </a:rPr>
              <a:t>Viagens fora do município </a:t>
            </a:r>
            <a:r>
              <a:rPr lang="pt-BR" sz="2800" b="1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(exceto plantão</a:t>
            </a:r>
            <a:r>
              <a:rPr lang="pt-BR" sz="2800" b="1" baseline="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) </a:t>
            </a:r>
            <a:r>
              <a:rPr lang="pt-BR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Viagens fora d </a:t>
            </a:r>
            <a:r>
              <a:rPr lang="pt-BR" sz="2800" b="1" baseline="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586</a:t>
            </a:r>
          </a:p>
          <a:p>
            <a:endParaRPr lang="pt-BR" sz="2800" b="1" baseline="0" dirty="0">
              <a:effectLst/>
              <a:latin typeface="Calibri" panose="020F0502020204030204" pitchFamily="34" charset="0"/>
              <a:ea typeface="Times New Roman"/>
              <a:cs typeface="Times New Roman"/>
            </a:endParaRPr>
          </a:p>
          <a:p>
            <a:r>
              <a:rPr lang="pt-BR" b="1" dirty="0">
                <a:latin typeface="Calibri" panose="020F0502020204030204" pitchFamily="34" charset="0"/>
                <a:ea typeface="Times New Roman"/>
                <a:cs typeface="Times New Roman"/>
              </a:rPr>
              <a:t>Km rodados                                                                               </a:t>
            </a:r>
            <a:r>
              <a:rPr lang="pt-BR" dirty="0"/>
              <a:t>137.342</a:t>
            </a:r>
            <a:endParaRPr lang="pt-BR" sz="2800" b="1" baseline="0" dirty="0">
              <a:effectLst/>
              <a:latin typeface="Calibri" panose="020F0502020204030204" pitchFamily="34" charset="0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94751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20816</TotalTime>
  <Words>294</Words>
  <Application>Microsoft Office PowerPoint</Application>
  <PresentationFormat>Widescreen</PresentationFormat>
  <Paragraphs>59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9" baseType="lpstr">
      <vt:lpstr>Agency FB</vt:lpstr>
      <vt:lpstr>Arial</vt:lpstr>
      <vt:lpstr>Arial Narrow</vt:lpstr>
      <vt:lpstr>Calibri</vt:lpstr>
      <vt:lpstr>Calibri Light</vt:lpstr>
      <vt:lpstr>Century</vt:lpstr>
      <vt:lpstr>Wingdings</vt:lpstr>
      <vt:lpstr>Office Theme</vt:lpstr>
      <vt:lpstr>Apresentação do PowerPoint</vt:lpstr>
      <vt:lpstr>POPULAÇÃO </vt:lpstr>
      <vt:lpstr> </vt:lpstr>
      <vt:lpstr>RELATÓRIO DE ATENDIMENTOS </vt:lpstr>
      <vt:lpstr>RELATÓRIO DE ATENDIMENTOS </vt:lpstr>
      <vt:lpstr>RELATÓRIO DE ATENDIMENTOS </vt:lpstr>
      <vt:lpstr>RELATÓRIO DE ATENDIMENTOS </vt:lpstr>
      <vt:lpstr>RELATÓRIO DE ATENDIMENTOS </vt:lpstr>
      <vt:lpstr>Apresentação do PowerPoint</vt:lpstr>
      <vt:lpstr>CIRURGIAS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User</cp:lastModifiedBy>
  <cp:revision>256</cp:revision>
  <cp:lastPrinted>2022-02-21T11:44:04Z</cp:lastPrinted>
  <dcterms:created xsi:type="dcterms:W3CDTF">2019-09-12T12:37:04Z</dcterms:created>
  <dcterms:modified xsi:type="dcterms:W3CDTF">2024-09-24T12:58:40Z</dcterms:modified>
</cp:coreProperties>
</file>